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34F5-80FB-43E5-AFA1-7895B4E5A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CB620-9027-49D3-8545-EECEE9A7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0C2D-046C-48B5-9FEB-A98A84EE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FD47-5FB6-4BC0-8F15-40C68DFF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5196E-332B-4E81-920A-0CB2A63D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1A0F-EDCB-4451-9AB8-340E3380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9E876-B0BF-4F98-8EA7-639BA9E24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E2DF-F8A6-46CE-B05A-786C4DFB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1E37C-78F1-45DB-A1A2-4CF89C6F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6A5E7-2F82-4E61-96C8-D404B815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43F588-873C-47D2-8334-6B9676EB7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05552-D070-47B3-B99E-FB059E07E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C9AB2-B441-4107-BF5F-949C2693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F4218-CCA9-464A-9D4B-69A7AC25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E994-BC02-4D1C-BAE5-7C8FA530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4"/>
          <p:cNvSpPr txBox="1">
            <a:spLocks noGrp="1"/>
          </p:cNvSpPr>
          <p:nvPr>
            <p:ph type="body" idx="1"/>
          </p:nvPr>
        </p:nvSpPr>
        <p:spPr>
          <a:xfrm>
            <a:off x="3483400" y="2437967"/>
            <a:ext cx="6349200" cy="3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2" name="Google Shape;2382;p4"/>
          <p:cNvSpPr/>
          <p:nvPr/>
        </p:nvSpPr>
        <p:spPr>
          <a:xfrm rot="6442663">
            <a:off x="-1663759" y="-1755338"/>
            <a:ext cx="4576397" cy="3848441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3" name="Google Shape;2383;p4"/>
          <p:cNvSpPr/>
          <p:nvPr/>
        </p:nvSpPr>
        <p:spPr>
          <a:xfrm rot="-9899979">
            <a:off x="9543257" y="3567540"/>
            <a:ext cx="7112237" cy="4612720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4" name="Google Shape;2384;p4"/>
          <p:cNvSpPr txBox="1">
            <a:spLocks noGrp="1"/>
          </p:cNvSpPr>
          <p:nvPr>
            <p:ph type="title"/>
          </p:nvPr>
        </p:nvSpPr>
        <p:spPr>
          <a:xfrm>
            <a:off x="890016" y="1121664"/>
            <a:ext cx="10412000" cy="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91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093F-60AB-40B0-A0BD-9196D52C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0EFF-8447-4BCB-BD9B-AD4173E40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5467C-C645-45B8-BF0C-240B92C9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9807D-3F36-46A9-856F-24B993E1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5F2DB-3E57-48CF-83EF-D2C8D379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C8D2-FF8C-403B-A12C-FFFF7EAC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7B2F2-2ECD-4AF2-AF86-DA8C5EC8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0951-ACF1-4EB5-B0D5-83484681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5CDFF-8428-468B-86C4-ED1F5269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9394D-9476-4A7A-B930-E288CC33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965C-273A-40C0-B2F2-B0F527C2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B6C9-796F-4D8B-9968-CAC065F6C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8F960-CF53-4253-B07F-7FB707BD5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31624-3D1B-4F49-8409-3A698C9C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263CD-C1D6-49FD-AA36-16BF136F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5E160-F1B8-462C-ABCF-939D84FA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E01D-E788-41D8-B6A0-FF1D849A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3A2B-5C7C-4AA1-A024-CBD8E0B6C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1C1B3-12F7-4C41-A04B-3782B0710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9CD6C-3239-4997-A893-78E02DCA7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707F6-CCC1-40BC-A6A2-35C8B094C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B7470-19E8-44BC-8485-029847FC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E972B-FB97-4050-954A-22506F8C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A18A5-5E0B-4EAD-B332-3EEF3BED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0C85-57CE-4FA9-B7AB-827989A8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CEAB4-F10C-4604-B4BE-96CDD7B5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E567A-5D34-40AC-9D0D-6EBA1437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4FC5E-5F75-4312-A324-E1B90F25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7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4B323-E123-489C-9223-F362520E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BD858-9357-4878-B8BF-040AF4BC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B4D8A-59B9-42A2-94BF-71A984DB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9276-7240-442A-9FD0-D2FD02DF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96717-A458-4BBB-9831-AA664822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DDC35-5275-43C1-A8FC-D79E1D296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CB01F-8B2D-424E-8291-3F859E2B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8531E-0190-43AD-94CA-E42D9BD4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5BCF4-6737-4A63-8B8A-17112BA3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81B4-C25B-4ACB-B725-8A9C0FD1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FE8B9-CDB4-41D5-9281-6425D2007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D77FB-2EDD-4959-9303-1268A7E01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C19D4-FA97-4F2C-94EE-C422989F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1AC2C-33C4-4CF8-A72C-103CA418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D1A39-6E04-452F-8FCB-D140359A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80B36-C61C-4388-BD70-ECE08C9F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D6076-30D8-48AA-89D3-962D521B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3A160-D462-4EC2-843D-CC500A696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1B84-7CD5-448D-8BBA-575D8B2A842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E11F5-5904-42C6-9A0E-FBF5AE736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11E3B-761C-4C01-99CA-357F5A7A0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FB16-834E-4FBB-8040-2931EB76D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75047-8D5F-4D9C-9370-33525351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4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35861-461F-4854-AE2A-D9E5FB4A40C4}"/>
              </a:ext>
            </a:extLst>
          </p:cNvPr>
          <p:cNvSpPr txBox="1"/>
          <p:nvPr/>
        </p:nvSpPr>
        <p:spPr>
          <a:xfrm>
            <a:off x="-1" y="2468737"/>
            <a:ext cx="7338563" cy="222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26 + 27 – BÀI 19: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CHUYỂN ĐỔI GIỮA KHỐI LƯỢNG, THỂ TÍCH VÀ LƯỢNG CHẤT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BA0622-39DA-41CB-A96B-044E473C3185}"/>
              </a:ext>
            </a:extLst>
          </p:cNvPr>
          <p:cNvSpPr txBox="1"/>
          <p:nvPr/>
        </p:nvSpPr>
        <p:spPr>
          <a:xfrm>
            <a:off x="686341" y="1410745"/>
            <a:ext cx="5507988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1: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thể tích khí ở đktc của: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0,25 mol CO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0,25 mol 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21g N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8,8g mol CO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e) 9.10</a:t>
            </a:r>
            <a:r>
              <a:rPr lang="nl-NL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phân tử H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3.10</a:t>
            </a:r>
            <a:r>
              <a:rPr lang="nl-NL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phân tử CO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7C9A-8EC4-487B-B6B7-B4A8602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99" y="612476"/>
            <a:ext cx="10412000" cy="6584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69692B-ED1E-413F-8950-C31C688BE17E}"/>
              </a:ext>
            </a:extLst>
          </p:cNvPr>
          <p:cNvCxnSpPr/>
          <p:nvPr/>
        </p:nvCxnSpPr>
        <p:spPr>
          <a:xfrm>
            <a:off x="6164825" y="1730477"/>
            <a:ext cx="0" cy="43261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572AF1-8F1A-4EF8-BE57-4892704B540E}"/>
                  </a:ext>
                </a:extLst>
              </p:cNvPr>
              <p:cNvSpPr txBox="1"/>
              <p:nvPr/>
            </p:nvSpPr>
            <p:spPr>
              <a:xfrm>
                <a:off x="6479458" y="2241756"/>
                <a:ext cx="5485412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.22,4=0,25 . 22,4=5,6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572AF1-8F1A-4EF8-BE57-4892704B5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58" y="2241756"/>
                <a:ext cx="5485412" cy="401072"/>
              </a:xfrm>
              <a:prstGeom prst="rect">
                <a:avLst/>
              </a:prstGeom>
              <a:blipFill>
                <a:blip r:embed="rId2"/>
                <a:stretch>
                  <a:fillRect l="-778" r="-133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697882-3376-4378-8154-1C9EF4A1B50B}"/>
                  </a:ext>
                </a:extLst>
              </p:cNvPr>
              <p:cNvSpPr txBox="1"/>
              <p:nvPr/>
            </p:nvSpPr>
            <p:spPr>
              <a:xfrm>
                <a:off x="6479458" y="2866103"/>
                <a:ext cx="5212902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.22,4=0,25 . 22,4=5,6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697882-3376-4378-8154-1C9EF4A1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58" y="2866103"/>
                <a:ext cx="5212902" cy="401072"/>
              </a:xfrm>
              <a:prstGeom prst="rect">
                <a:avLst/>
              </a:prstGeom>
              <a:blipFill>
                <a:blip r:embed="rId3"/>
                <a:stretch>
                  <a:fillRect l="-936" r="-152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622D6F-BCD0-4CEC-BCCC-BBD7A70938A3}"/>
                  </a:ext>
                </a:extLst>
              </p:cNvPr>
              <p:cNvSpPr txBox="1"/>
              <p:nvPr/>
            </p:nvSpPr>
            <p:spPr>
              <a:xfrm>
                <a:off x="6479458" y="3493528"/>
                <a:ext cx="4057970" cy="800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=0,75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622D6F-BCD0-4CEC-BCCC-BBD7A7093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58" y="3493528"/>
                <a:ext cx="4057970" cy="800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C8852F-3F63-4EFD-9F29-89657D881AA5}"/>
                  </a:ext>
                </a:extLst>
              </p:cNvPr>
              <p:cNvSpPr txBox="1"/>
              <p:nvPr/>
            </p:nvSpPr>
            <p:spPr>
              <a:xfrm>
                <a:off x="6388664" y="4434347"/>
                <a:ext cx="5576206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.22,4=0,75 . 22,4=16,8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C8852F-3F63-4EFD-9F29-89657D881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64" y="4434347"/>
                <a:ext cx="5576206" cy="401072"/>
              </a:xfrm>
              <a:prstGeom prst="rect">
                <a:avLst/>
              </a:prstGeom>
              <a:blipFill>
                <a:blip r:embed="rId5"/>
                <a:stretch>
                  <a:fillRect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6A8D0B-CE85-491D-8825-B7B30F7B5DB9}"/>
                  </a:ext>
                </a:extLst>
              </p:cNvPr>
              <p:cNvSpPr txBox="1"/>
              <p:nvPr/>
            </p:nvSpPr>
            <p:spPr>
              <a:xfrm>
                <a:off x="6479458" y="5060745"/>
                <a:ext cx="4389728" cy="847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9.10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6.10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=1,5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6A8D0B-CE85-491D-8825-B7B30F7B5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58" y="5060745"/>
                <a:ext cx="4389728" cy="847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2C1101-7360-4050-BBD3-CFCDC78F56D5}"/>
                  </a:ext>
                </a:extLst>
              </p:cNvPr>
              <p:cNvSpPr txBox="1"/>
              <p:nvPr/>
            </p:nvSpPr>
            <p:spPr>
              <a:xfrm>
                <a:off x="6469327" y="6056671"/>
                <a:ext cx="5233164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.22,4=1,5 . 22,4=33,6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2C1101-7360-4050-BBD3-CFCDC78F5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327" y="6056671"/>
                <a:ext cx="5233164" cy="401072"/>
              </a:xfrm>
              <a:prstGeom prst="rect">
                <a:avLst/>
              </a:prstGeom>
              <a:blipFill>
                <a:blip r:embed="rId7"/>
                <a:stretch>
                  <a:fillRect l="-815" r="-151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BA0622-39DA-41CB-A96B-044E473C3185}"/>
              </a:ext>
            </a:extLst>
          </p:cNvPr>
          <p:cNvSpPr txBox="1"/>
          <p:nvPr/>
        </p:nvSpPr>
        <p:spPr>
          <a:xfrm>
            <a:off x="745335" y="1730477"/>
            <a:ext cx="4947543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2: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Hãy cho biết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28g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6,4g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9g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nhôm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mol H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1,5 mol O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1,15 mol CO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1,25 mol CH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7C9A-8EC4-487B-B6B7-B4A8602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99" y="612476"/>
            <a:ext cx="10412000" cy="6584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69692B-ED1E-413F-8950-C31C688BE17E}"/>
              </a:ext>
            </a:extLst>
          </p:cNvPr>
          <p:cNvCxnSpPr/>
          <p:nvPr/>
        </p:nvCxnSpPr>
        <p:spPr>
          <a:xfrm>
            <a:off x="6164825" y="1730477"/>
            <a:ext cx="0" cy="43261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3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BA0622-39DA-41CB-A96B-044E473C3185}"/>
              </a:ext>
            </a:extLst>
          </p:cNvPr>
          <p:cNvSpPr txBox="1"/>
          <p:nvPr/>
        </p:nvSpPr>
        <p:spPr>
          <a:xfrm>
            <a:off x="1089464" y="1347019"/>
            <a:ext cx="10677464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3: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Hãy tính khối lượng của những đơn chất sau: CO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O, N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NaCl để chúng có cùng số phân tử là 6.10</a:t>
            </a:r>
            <a:r>
              <a:rPr lang="nl-NL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7C9A-8EC4-487B-B6B7-B4A8602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99" y="612476"/>
            <a:ext cx="10412000" cy="6584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ECCCC3-5946-4B2F-809C-67AB5CD3809F}"/>
                  </a:ext>
                </a:extLst>
              </p:cNvPr>
              <p:cNvSpPr txBox="1"/>
              <p:nvPr/>
            </p:nvSpPr>
            <p:spPr>
              <a:xfrm>
                <a:off x="1935902" y="2831537"/>
                <a:ext cx="7960961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𝑁𝑎𝐶𝑙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6.10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6.10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=0,1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ECCCC3-5946-4B2F-809C-67AB5CD38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902" y="2831537"/>
                <a:ext cx="7960961" cy="8645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10D61-58A8-4D6E-9DC0-DA516D23EEA7}"/>
                  </a:ext>
                </a:extLst>
              </p:cNvPr>
              <p:cNvSpPr txBox="1"/>
              <p:nvPr/>
            </p:nvSpPr>
            <p:spPr>
              <a:xfrm>
                <a:off x="489155" y="4026463"/>
                <a:ext cx="3984522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12 + 16.2 = 44 g/mol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10D61-58A8-4D6E-9DC0-DA516D23E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5" y="4026463"/>
                <a:ext cx="3984522" cy="493405"/>
              </a:xfrm>
              <a:prstGeom prst="rect">
                <a:avLst/>
              </a:prstGeom>
              <a:blipFill>
                <a:blip r:embed="rId3"/>
                <a:stretch>
                  <a:fillRect l="-306"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654C58-5F44-4965-B731-0EE17ECAEB9A}"/>
                  </a:ext>
                </a:extLst>
              </p:cNvPr>
              <p:cNvSpPr txBox="1"/>
              <p:nvPr/>
            </p:nvSpPr>
            <p:spPr>
              <a:xfrm>
                <a:off x="489155" y="4680308"/>
                <a:ext cx="3984522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2.1 + 16 = 18 g/mol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654C58-5F44-4965-B731-0EE17ECAE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5" y="4680308"/>
                <a:ext cx="3984522" cy="493405"/>
              </a:xfrm>
              <a:prstGeom prst="rect">
                <a:avLst/>
              </a:prstGeom>
              <a:blipFill>
                <a:blip r:embed="rId4"/>
                <a:stretch>
                  <a:fillRect l="-306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B569BE-2EA4-4534-9EB7-25DB232B55BC}"/>
                  </a:ext>
                </a:extLst>
              </p:cNvPr>
              <p:cNvSpPr txBox="1"/>
              <p:nvPr/>
            </p:nvSpPr>
            <p:spPr>
              <a:xfrm>
                <a:off x="489155" y="5264278"/>
                <a:ext cx="3984522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2.1 = 2 g/mol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B569BE-2EA4-4534-9EB7-25DB232B5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5" y="5264278"/>
                <a:ext cx="3984522" cy="493405"/>
              </a:xfrm>
              <a:prstGeom prst="rect">
                <a:avLst/>
              </a:prstGeom>
              <a:blipFill>
                <a:blip r:embed="rId5"/>
                <a:stretch>
                  <a:fillRect l="-306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D4D3A-8CAB-47F4-8C3F-025F4A3B004D}"/>
                  </a:ext>
                </a:extLst>
              </p:cNvPr>
              <p:cNvSpPr txBox="1"/>
              <p:nvPr/>
            </p:nvSpPr>
            <p:spPr>
              <a:xfrm>
                <a:off x="489154" y="5848248"/>
                <a:ext cx="46826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𝑎𝐶𝑙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23 + 35,5 = 58,5 g/mol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DD4D3A-8CAB-47F4-8C3F-025F4A3B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4" y="5848248"/>
                <a:ext cx="4682613" cy="461665"/>
              </a:xfrm>
              <a:prstGeom prst="rect">
                <a:avLst/>
              </a:prstGeom>
              <a:blipFill>
                <a:blip r:embed="rId6"/>
                <a:stretch>
                  <a:fillRect l="-26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6E1593-1415-494F-97B1-4DD32C229867}"/>
              </a:ext>
            </a:extLst>
          </p:cNvPr>
          <p:cNvCxnSpPr/>
          <p:nvPr/>
        </p:nvCxnSpPr>
        <p:spPr>
          <a:xfrm>
            <a:off x="4945626" y="4026463"/>
            <a:ext cx="0" cy="228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91C7CD-7ACF-41D0-8089-FE8500381693}"/>
                  </a:ext>
                </a:extLst>
              </p:cNvPr>
              <p:cNvSpPr txBox="1"/>
              <p:nvPr/>
            </p:nvSpPr>
            <p:spPr>
              <a:xfrm>
                <a:off x="5405458" y="4026463"/>
                <a:ext cx="6017341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=0,1 . 44=4,4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91C7CD-7ACF-41D0-8089-FE850038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458" y="4026463"/>
                <a:ext cx="6017341" cy="495136"/>
              </a:xfrm>
              <a:prstGeom prst="rect">
                <a:avLst/>
              </a:prstGeom>
              <a:blipFill>
                <a:blip r:embed="rId7"/>
                <a:stretch>
                  <a:fillRect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5E4E10-41AC-444F-AFA4-E0D4B94C5AA7}"/>
                  </a:ext>
                </a:extLst>
              </p:cNvPr>
              <p:cNvSpPr txBox="1"/>
              <p:nvPr/>
            </p:nvSpPr>
            <p:spPr>
              <a:xfrm>
                <a:off x="5405457" y="4680308"/>
                <a:ext cx="6017341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=0,1 . 18=1,8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5E4E10-41AC-444F-AFA4-E0D4B94C5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457" y="4680308"/>
                <a:ext cx="6017341" cy="495136"/>
              </a:xfrm>
              <a:prstGeom prst="rect">
                <a:avLst/>
              </a:prstGeom>
              <a:blipFill>
                <a:blip r:embed="rId8"/>
                <a:stretch>
                  <a:fillRect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2D48A0-646D-47A1-92F3-369A2C2BF3F6}"/>
                  </a:ext>
                </a:extLst>
              </p:cNvPr>
              <p:cNvSpPr txBox="1"/>
              <p:nvPr/>
            </p:nvSpPr>
            <p:spPr>
              <a:xfrm>
                <a:off x="5417576" y="5258206"/>
                <a:ext cx="6017341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=0,1 . 2=0,2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2D48A0-646D-47A1-92F3-369A2C2B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76" y="5258206"/>
                <a:ext cx="6017341" cy="495136"/>
              </a:xfrm>
              <a:prstGeom prst="rect">
                <a:avLst/>
              </a:prstGeom>
              <a:blipFill>
                <a:blip r:embed="rId9"/>
                <a:stretch>
                  <a:fillRect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9BB069-4288-493C-BA34-D98068FC17D2}"/>
                  </a:ext>
                </a:extLst>
              </p:cNvPr>
              <p:cNvSpPr txBox="1"/>
              <p:nvPr/>
            </p:nvSpPr>
            <p:spPr>
              <a:xfrm>
                <a:off x="5417576" y="5804647"/>
                <a:ext cx="6430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𝑁𝑎𝐶𝑙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𝑁𝑎𝐶𝑙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𝑁𝑎𝐶𝑙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=0,1 . 58,5=5,85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9BB069-4288-493C-BA34-D98068FC1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576" y="5804647"/>
                <a:ext cx="643029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4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  <p:bldP spid="12" grpId="0"/>
      <p:bldP spid="14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BA0622-39DA-41CB-A96B-044E473C3185}"/>
              </a:ext>
            </a:extLst>
          </p:cNvPr>
          <p:cNvSpPr txBox="1"/>
          <p:nvPr/>
        </p:nvSpPr>
        <p:spPr>
          <a:xfrm>
            <a:off x="1089464" y="1347019"/>
            <a:ext cx="10677464" cy="1781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Phải lấy bao nhiêu gam của mỗi chất khí sau để chúng có cùng thể tích là 5,6 lít ở đktc.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a) CO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CH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c) N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d) Cl</a:t>
            </a:r>
            <a:r>
              <a:rPr lang="nl-NL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7C9A-8EC4-487B-B6B7-B4A8602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99" y="612476"/>
            <a:ext cx="10412000" cy="6584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B67627-EA21-4192-8C1F-C2A07587E37E}"/>
                  </a:ext>
                </a:extLst>
              </p:cNvPr>
              <p:cNvSpPr txBox="1"/>
              <p:nvPr/>
            </p:nvSpPr>
            <p:spPr>
              <a:xfrm>
                <a:off x="2034224" y="3340344"/>
                <a:ext cx="8447312" cy="863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22,4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5,6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22,4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=0,25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B67627-EA21-4192-8C1F-C2A07587E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24" y="3340344"/>
                <a:ext cx="8447312" cy="8638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622C0D-2164-41B4-8FFA-E08BC1229577}"/>
                  </a:ext>
                </a:extLst>
              </p:cNvPr>
              <p:cNvSpPr txBox="1"/>
              <p:nvPr/>
            </p:nvSpPr>
            <p:spPr>
              <a:xfrm>
                <a:off x="2034223" y="4415982"/>
                <a:ext cx="6017341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=0,25 . 44=11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622C0D-2164-41B4-8FFA-E08BC1229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23" y="4415982"/>
                <a:ext cx="6017341" cy="495136"/>
              </a:xfrm>
              <a:prstGeom prst="rect">
                <a:avLst/>
              </a:prstGeom>
              <a:blipFill>
                <a:blip r:embed="rId3"/>
                <a:stretch>
                  <a:fillRect t="-97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C3ACAD-2CD9-4C88-92E4-C6D0DB404174}"/>
                  </a:ext>
                </a:extLst>
              </p:cNvPr>
              <p:cNvSpPr txBox="1"/>
              <p:nvPr/>
            </p:nvSpPr>
            <p:spPr>
              <a:xfrm>
                <a:off x="2034223" y="5602884"/>
                <a:ext cx="6017341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=0,25 . 28=7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C3ACAD-2CD9-4C88-92E4-C6D0DB404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23" y="5602884"/>
                <a:ext cx="6017341" cy="495136"/>
              </a:xfrm>
              <a:prstGeom prst="rect">
                <a:avLst/>
              </a:prstGeom>
              <a:blipFill>
                <a:blip r:embed="rId4"/>
                <a:stretch>
                  <a:fillRect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780DE3-2480-42F5-B0C4-A4D6C5641794}"/>
                  </a:ext>
                </a:extLst>
              </p:cNvPr>
              <p:cNvSpPr txBox="1"/>
              <p:nvPr/>
            </p:nvSpPr>
            <p:spPr>
              <a:xfrm>
                <a:off x="2034223" y="5003021"/>
                <a:ext cx="6017341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=0,25 . 16=4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780DE3-2480-42F5-B0C4-A4D6C5641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23" y="5003021"/>
                <a:ext cx="6017341" cy="507960"/>
              </a:xfrm>
              <a:prstGeom prst="rect">
                <a:avLst/>
              </a:prstGeom>
              <a:blipFill>
                <a:blip r:embed="rId5"/>
                <a:stretch>
                  <a:fillRect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89EE6F-0934-48C8-AE07-382997B946E3}"/>
                  </a:ext>
                </a:extLst>
              </p:cNvPr>
              <p:cNvSpPr txBox="1"/>
              <p:nvPr/>
            </p:nvSpPr>
            <p:spPr>
              <a:xfrm>
                <a:off x="2034223" y="6171111"/>
                <a:ext cx="6017341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=0,25 . 71=17,75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89EE6F-0934-48C8-AE07-382997B94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23" y="6171111"/>
                <a:ext cx="6017341" cy="507960"/>
              </a:xfrm>
              <a:prstGeom prst="rect">
                <a:avLst/>
              </a:prstGeom>
              <a:blipFill>
                <a:blip r:embed="rId6"/>
                <a:stretch>
                  <a:fillRect t="-952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5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6FA312-AAB9-4C1B-B661-19A7073B9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833" y="860929"/>
            <a:ext cx="8849032" cy="3432400"/>
          </a:xfrm>
        </p:spPr>
        <p:txBody>
          <a:bodyPr/>
          <a:lstStyle/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3,5,6 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SGK/67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019A25-D5DF-46C0-BF15-59684DDD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4" y="531729"/>
            <a:ext cx="10412000" cy="658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4EA23-1C7A-41DD-9156-FDF3C6C8C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24" y="3972232"/>
            <a:ext cx="5024632" cy="28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DE0EA3-B2CA-4065-9CBC-255B5DE50A2D}"/>
              </a:ext>
            </a:extLst>
          </p:cNvPr>
          <p:cNvSpPr/>
          <p:nvPr/>
        </p:nvSpPr>
        <p:spPr>
          <a:xfrm>
            <a:off x="1009650" y="228292"/>
            <a:ext cx="10315575" cy="838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I. CHUYỂN ĐỔI GIỮA LƯỢNG CHẤT VÀ KHỐI LƯỢNG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E3B4D7-F797-4480-9EE6-CFBC46B9B8F2}"/>
              </a:ext>
            </a:extLst>
          </p:cNvPr>
          <p:cNvSpPr/>
          <p:nvPr/>
        </p:nvSpPr>
        <p:spPr>
          <a:xfrm>
            <a:off x="6777039" y="1724979"/>
            <a:ext cx="5210175" cy="83820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 mol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sắt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khối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56g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ABC5A-60CC-4CBC-9FE6-4C266FD23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3654" l="10000" r="90000">
                        <a14:foregroundMark x1="41333" y1="69615" x2="40222" y2="79423"/>
                        <a14:foregroundMark x1="40222" y1="79423" x2="43111" y2="91154"/>
                        <a14:foregroundMark x1="43111" y1="91154" x2="48111" y2="97885"/>
                        <a14:foregroundMark x1="48111" y1="97885" x2="52318" y2="96147"/>
                        <a14:foregroundMark x1="58223" y1="87965" x2="59222" y2="70385"/>
                        <a14:foregroundMark x1="46889" y1="1154" x2="46889" y2="1154"/>
                        <a14:foregroundMark x1="46889" y1="1154" x2="46935" y2="1337"/>
                        <a14:foregroundMark x1="35556" y1="8269" x2="35556" y2="8269"/>
                        <a14:foregroundMark x1="65889" y1="10962" x2="63111" y2="18077"/>
                        <a14:foregroundMark x1="68889" y1="40962" x2="73667" y2="40769"/>
                        <a14:foregroundMark x1="27556" y1="40192" x2="27556" y2="40192"/>
                        <a14:foregroundMark x1="27556" y1="40192" x2="32111" y2="39808"/>
                        <a14:foregroundMark x1="34667" y1="67308" x2="34667" y2="67308"/>
                        <a14:foregroundMark x1="64556" y1="66923" x2="64556" y2="66923"/>
                        <a14:foregroundMark x1="50444" y1="2115" x2="50111" y2="7692"/>
                        <a14:foregroundMark x1="35111" y1="12500" x2="35111" y2="12500"/>
                        <a14:foregroundMark x1="35111" y1="12500" x2="36778" y2="17885"/>
                        <a14:foregroundMark x1="50444" y1="192" x2="50444" y2="192"/>
                        <a14:foregroundMark x1="50222" y1="1154" x2="50222" y2="1154"/>
                        <a14:foregroundMark x1="49667" y1="2308" x2="50000" y2="5577"/>
                        <a14:foregroundMark x1="49778" y1="1923" x2="49778" y2="1923"/>
                        <a14:foregroundMark x1="50667" y1="6923" x2="50333" y2="10385"/>
                        <a14:backgroundMark x1="58889" y1="88846" x2="53778" y2="98077"/>
                        <a14:backgroundMark x1="46556" y1="3269" x2="52778" y2="2692"/>
                        <a14:backgroundMark x1="48222" y1="10769" x2="48222" y2="10769"/>
                        <a14:backgroundMark x1="48222" y1="10769" x2="49126" y2="10039"/>
                        <a14:backgroundMark x1="46928" y1="1923" x2="47009" y2="3111"/>
                        <a14:backgroundMark x1="46889" y1="1346" x2="46928" y2="1923"/>
                        <a14:backgroundMark x1="53121" y1="5011" x2="54667" y2="2692"/>
                        <a14:backgroundMark x1="54667" y1="2692" x2="54667" y2="577"/>
                        <a14:backgroundMark x1="53778" y1="1538" x2="53778" y2="1538"/>
                        <a14:backgroundMark x1="53778" y1="1538" x2="53444" y2="1731"/>
                        <a14:backgroundMark x1="52825" y1="5060" x2="52667" y2="5962"/>
                        <a14:backgroundMark x1="53444" y1="1538" x2="52888" y2="4704"/>
                        <a14:backgroundMark x1="35125" y1="19291" x2="38667" y2="23077"/>
                        <a14:backgroundMark x1="31111" y1="15000" x2="33442" y2="17492"/>
                        <a14:backgroundMark x1="38667" y1="23077" x2="38667" y2="2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319" y="1322257"/>
            <a:ext cx="1653439" cy="9553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97EE08-3A8B-421E-AAE9-2AD89E7BFBFE}"/>
              </a:ext>
            </a:extLst>
          </p:cNvPr>
          <p:cNvSpPr/>
          <p:nvPr/>
        </p:nvSpPr>
        <p:spPr>
          <a:xfrm>
            <a:off x="885825" y="1724979"/>
            <a:ext cx="5210175" cy="838200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1 mol </a:t>
            </a:r>
            <a:r>
              <a:rPr lang="en-US" sz="2800" dirty="0" err="1">
                <a:solidFill>
                  <a:srgbClr val="00B050"/>
                </a:solidFill>
              </a:rPr>
              <a:t>sắt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có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khối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lượng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là</a:t>
            </a:r>
            <a:r>
              <a:rPr lang="en-US" sz="2800" dirty="0">
                <a:solidFill>
                  <a:srgbClr val="00B050"/>
                </a:solidFill>
              </a:rPr>
              <a:t> bao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02FEC-D06E-42F0-9EF0-70DE78DC8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" b="97183" l="6780" r="98870">
                        <a14:foregroundMark x1="59322" y1="11268" x2="59322" y2="11268"/>
                        <a14:foregroundMark x1="64972" y1="9859" x2="64972" y2="9859"/>
                        <a14:foregroundMark x1="51412" y1="14437" x2="51412" y2="14437"/>
                        <a14:foregroundMark x1="51412" y1="14437" x2="56497" y2="21479"/>
                        <a14:foregroundMark x1="61017" y1="5986" x2="61017" y2="5986"/>
                        <a14:foregroundMark x1="61017" y1="5986" x2="43503" y2="22535"/>
                        <a14:foregroundMark x1="12994" y1="21831" x2="11864" y2="32746"/>
                        <a14:foregroundMark x1="37288" y1="15141" x2="37288" y2="15141"/>
                        <a14:foregroundMark x1="6780" y1="32394" x2="6780" y2="32394"/>
                        <a14:foregroundMark x1="88136" y1="30634" x2="88136" y2="30634"/>
                        <a14:foregroundMark x1="94350" y1="28521" x2="94350" y2="28521"/>
                        <a14:foregroundMark x1="94350" y1="28521" x2="94915" y2="27113"/>
                        <a14:foregroundMark x1="99435" y1="32394" x2="99435" y2="32394"/>
                        <a14:foregroundMark x1="41243" y1="12676" x2="41243" y2="12676"/>
                        <a14:foregroundMark x1="28814" y1="16549" x2="30508" y2="22887"/>
                        <a14:foregroundMark x1="50282" y1="89437" x2="50282" y2="89437"/>
                        <a14:foregroundMark x1="45763" y1="97183" x2="45763" y2="97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89" y="1220510"/>
            <a:ext cx="730472" cy="117205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F387C7-9A5F-4B04-8E47-729D717EC1EF}"/>
              </a:ext>
            </a:extLst>
          </p:cNvPr>
          <p:cNvSpPr/>
          <p:nvPr/>
        </p:nvSpPr>
        <p:spPr>
          <a:xfrm>
            <a:off x="6777039" y="3058787"/>
            <a:ext cx="5210175" cy="83820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2 mol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sắt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khối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112g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ACDC9-3624-4398-8F15-2AFD876F8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3654" l="10000" r="90000">
                        <a14:foregroundMark x1="41333" y1="69615" x2="40222" y2="79423"/>
                        <a14:foregroundMark x1="40222" y1="79423" x2="43111" y2="91154"/>
                        <a14:foregroundMark x1="43111" y1="91154" x2="48111" y2="97885"/>
                        <a14:foregroundMark x1="48111" y1="97885" x2="52318" y2="96147"/>
                        <a14:foregroundMark x1="58223" y1="87965" x2="59222" y2="70385"/>
                        <a14:foregroundMark x1="46889" y1="1154" x2="46889" y2="1154"/>
                        <a14:foregroundMark x1="46889" y1="1154" x2="46935" y2="1337"/>
                        <a14:foregroundMark x1="35556" y1="8269" x2="35556" y2="8269"/>
                        <a14:foregroundMark x1="65889" y1="10962" x2="63111" y2="18077"/>
                        <a14:foregroundMark x1="68889" y1="40962" x2="73667" y2="40769"/>
                        <a14:foregroundMark x1="27556" y1="40192" x2="27556" y2="40192"/>
                        <a14:foregroundMark x1="27556" y1="40192" x2="32111" y2="39808"/>
                        <a14:foregroundMark x1="34667" y1="67308" x2="34667" y2="67308"/>
                        <a14:foregroundMark x1="64556" y1="66923" x2="64556" y2="66923"/>
                        <a14:foregroundMark x1="50444" y1="2115" x2="50111" y2="7692"/>
                        <a14:foregroundMark x1="35111" y1="12500" x2="35111" y2="12500"/>
                        <a14:foregroundMark x1="35111" y1="12500" x2="36778" y2="17885"/>
                        <a14:foregroundMark x1="50444" y1="192" x2="50444" y2="192"/>
                        <a14:foregroundMark x1="50222" y1="1154" x2="50222" y2="1154"/>
                        <a14:foregroundMark x1="49667" y1="2308" x2="50000" y2="5577"/>
                        <a14:foregroundMark x1="49778" y1="1923" x2="49778" y2="1923"/>
                        <a14:foregroundMark x1="50667" y1="6923" x2="50333" y2="10385"/>
                        <a14:backgroundMark x1="58889" y1="88846" x2="53778" y2="98077"/>
                        <a14:backgroundMark x1="46556" y1="3269" x2="52778" y2="2692"/>
                        <a14:backgroundMark x1="48222" y1="10769" x2="48222" y2="10769"/>
                        <a14:backgroundMark x1="48222" y1="10769" x2="49126" y2="10039"/>
                        <a14:backgroundMark x1="46928" y1="1923" x2="47009" y2="3111"/>
                        <a14:backgroundMark x1="46889" y1="1346" x2="46928" y2="1923"/>
                        <a14:backgroundMark x1="53121" y1="5011" x2="54667" y2="2692"/>
                        <a14:backgroundMark x1="54667" y1="2692" x2="54667" y2="577"/>
                        <a14:backgroundMark x1="53778" y1="1538" x2="53778" y2="1538"/>
                        <a14:backgroundMark x1="53778" y1="1538" x2="53444" y2="1731"/>
                        <a14:backgroundMark x1="52825" y1="5060" x2="52667" y2="5962"/>
                        <a14:backgroundMark x1="53444" y1="1538" x2="52888" y2="4704"/>
                        <a14:backgroundMark x1="35125" y1="19291" x2="38667" y2="23077"/>
                        <a14:backgroundMark x1="31111" y1="15000" x2="33442" y2="17492"/>
                        <a14:backgroundMark x1="38667" y1="23077" x2="38667" y2="2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319" y="2656065"/>
            <a:ext cx="1653439" cy="95532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3AF39-16F4-4268-AD4F-D16F0896B60C}"/>
              </a:ext>
            </a:extLst>
          </p:cNvPr>
          <p:cNvSpPr/>
          <p:nvPr/>
        </p:nvSpPr>
        <p:spPr>
          <a:xfrm>
            <a:off x="885825" y="3058787"/>
            <a:ext cx="5210175" cy="838200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2 mol </a:t>
            </a:r>
            <a:r>
              <a:rPr lang="en-US" sz="2800" dirty="0" err="1">
                <a:solidFill>
                  <a:srgbClr val="00B050"/>
                </a:solidFill>
              </a:rPr>
              <a:t>sắt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có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khối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lượng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là</a:t>
            </a:r>
            <a:r>
              <a:rPr lang="en-US" sz="2800" dirty="0">
                <a:solidFill>
                  <a:srgbClr val="00B050"/>
                </a:solidFill>
              </a:rPr>
              <a:t> bao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A5A051-032C-41F3-9A04-3D683A61A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" b="97183" l="6780" r="98870">
                        <a14:foregroundMark x1="59322" y1="11268" x2="59322" y2="11268"/>
                        <a14:foregroundMark x1="64972" y1="9859" x2="64972" y2="9859"/>
                        <a14:foregroundMark x1="51412" y1="14437" x2="51412" y2="14437"/>
                        <a14:foregroundMark x1="51412" y1="14437" x2="56497" y2="21479"/>
                        <a14:foregroundMark x1="61017" y1="5986" x2="61017" y2="5986"/>
                        <a14:foregroundMark x1="61017" y1="5986" x2="43503" y2="22535"/>
                        <a14:foregroundMark x1="12994" y1="21831" x2="11864" y2="32746"/>
                        <a14:foregroundMark x1="37288" y1="15141" x2="37288" y2="15141"/>
                        <a14:foregroundMark x1="6780" y1="32394" x2="6780" y2="32394"/>
                        <a14:foregroundMark x1="88136" y1="30634" x2="88136" y2="30634"/>
                        <a14:foregroundMark x1="94350" y1="28521" x2="94350" y2="28521"/>
                        <a14:foregroundMark x1="94350" y1="28521" x2="94915" y2="27113"/>
                        <a14:foregroundMark x1="99435" y1="32394" x2="99435" y2="32394"/>
                        <a14:foregroundMark x1="41243" y1="12676" x2="41243" y2="12676"/>
                        <a14:foregroundMark x1="28814" y1="16549" x2="30508" y2="22887"/>
                        <a14:foregroundMark x1="50282" y1="89437" x2="50282" y2="89437"/>
                        <a14:foregroundMark x1="45763" y1="97183" x2="45763" y2="97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89" y="2554318"/>
            <a:ext cx="730472" cy="117205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C526C4-0D54-4B3F-B83A-34DD48BF2F65}"/>
              </a:ext>
            </a:extLst>
          </p:cNvPr>
          <p:cNvSpPr/>
          <p:nvPr/>
        </p:nvSpPr>
        <p:spPr>
          <a:xfrm>
            <a:off x="6777039" y="4378582"/>
            <a:ext cx="5210175" cy="83820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0,5 mol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sắt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khối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28g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0023A8-76E8-4BB8-889E-BE8E0372E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3654" l="10000" r="90000">
                        <a14:foregroundMark x1="41333" y1="69615" x2="40222" y2="79423"/>
                        <a14:foregroundMark x1="40222" y1="79423" x2="43111" y2="91154"/>
                        <a14:foregroundMark x1="43111" y1="91154" x2="48111" y2="97885"/>
                        <a14:foregroundMark x1="48111" y1="97885" x2="52318" y2="96147"/>
                        <a14:foregroundMark x1="58223" y1="87965" x2="59222" y2="70385"/>
                        <a14:foregroundMark x1="46889" y1="1154" x2="46889" y2="1154"/>
                        <a14:foregroundMark x1="46889" y1="1154" x2="46935" y2="1337"/>
                        <a14:foregroundMark x1="35556" y1="8269" x2="35556" y2="8269"/>
                        <a14:foregroundMark x1="65889" y1="10962" x2="63111" y2="18077"/>
                        <a14:foregroundMark x1="68889" y1="40962" x2="73667" y2="40769"/>
                        <a14:foregroundMark x1="27556" y1="40192" x2="27556" y2="40192"/>
                        <a14:foregroundMark x1="27556" y1="40192" x2="32111" y2="39808"/>
                        <a14:foregroundMark x1="34667" y1="67308" x2="34667" y2="67308"/>
                        <a14:foregroundMark x1="64556" y1="66923" x2="64556" y2="66923"/>
                        <a14:foregroundMark x1="50444" y1="2115" x2="50111" y2="7692"/>
                        <a14:foregroundMark x1="35111" y1="12500" x2="35111" y2="12500"/>
                        <a14:foregroundMark x1="35111" y1="12500" x2="36778" y2="17885"/>
                        <a14:foregroundMark x1="50444" y1="192" x2="50444" y2="192"/>
                        <a14:foregroundMark x1="50222" y1="1154" x2="50222" y2="1154"/>
                        <a14:foregroundMark x1="49667" y1="2308" x2="50000" y2="5577"/>
                        <a14:foregroundMark x1="49778" y1="1923" x2="49778" y2="1923"/>
                        <a14:foregroundMark x1="50667" y1="6923" x2="50333" y2="10385"/>
                        <a14:backgroundMark x1="58889" y1="88846" x2="53778" y2="98077"/>
                        <a14:backgroundMark x1="46556" y1="3269" x2="52778" y2="2692"/>
                        <a14:backgroundMark x1="48222" y1="10769" x2="48222" y2="10769"/>
                        <a14:backgroundMark x1="48222" y1="10769" x2="49126" y2="10039"/>
                        <a14:backgroundMark x1="46928" y1="1923" x2="47009" y2="3111"/>
                        <a14:backgroundMark x1="46889" y1="1346" x2="46928" y2="1923"/>
                        <a14:backgroundMark x1="53121" y1="5011" x2="54667" y2="2692"/>
                        <a14:backgroundMark x1="54667" y1="2692" x2="54667" y2="577"/>
                        <a14:backgroundMark x1="53778" y1="1538" x2="53778" y2="1538"/>
                        <a14:backgroundMark x1="53778" y1="1538" x2="53444" y2="1731"/>
                        <a14:backgroundMark x1="52825" y1="5060" x2="52667" y2="5962"/>
                        <a14:backgroundMark x1="53444" y1="1538" x2="52888" y2="4704"/>
                        <a14:backgroundMark x1="35125" y1="19291" x2="38667" y2="23077"/>
                        <a14:backgroundMark x1="31111" y1="15000" x2="33442" y2="17492"/>
                        <a14:backgroundMark x1="38667" y1="23077" x2="38667" y2="2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319" y="3975860"/>
            <a:ext cx="1653439" cy="95532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6A1171-176F-4222-87F6-FB32362C07FE}"/>
              </a:ext>
            </a:extLst>
          </p:cNvPr>
          <p:cNvSpPr/>
          <p:nvPr/>
        </p:nvSpPr>
        <p:spPr>
          <a:xfrm>
            <a:off x="885825" y="4378582"/>
            <a:ext cx="5210175" cy="838200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0,5 mol </a:t>
            </a:r>
            <a:r>
              <a:rPr lang="en-US" sz="2800" dirty="0" err="1">
                <a:solidFill>
                  <a:srgbClr val="00B050"/>
                </a:solidFill>
              </a:rPr>
              <a:t>sắt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có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khối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lượng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là</a:t>
            </a:r>
            <a:r>
              <a:rPr lang="en-US" sz="2800" dirty="0">
                <a:solidFill>
                  <a:srgbClr val="00B050"/>
                </a:solidFill>
              </a:rPr>
              <a:t> bao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485E64-ADFA-44C4-BADA-A50999651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" b="97183" l="6780" r="98870">
                        <a14:foregroundMark x1="59322" y1="11268" x2="59322" y2="11268"/>
                        <a14:foregroundMark x1="64972" y1="9859" x2="64972" y2="9859"/>
                        <a14:foregroundMark x1="51412" y1="14437" x2="51412" y2="14437"/>
                        <a14:foregroundMark x1="51412" y1="14437" x2="56497" y2="21479"/>
                        <a14:foregroundMark x1="61017" y1="5986" x2="61017" y2="5986"/>
                        <a14:foregroundMark x1="61017" y1="5986" x2="43503" y2="22535"/>
                        <a14:foregroundMark x1="12994" y1="21831" x2="11864" y2="32746"/>
                        <a14:foregroundMark x1="37288" y1="15141" x2="37288" y2="15141"/>
                        <a14:foregroundMark x1="6780" y1="32394" x2="6780" y2="32394"/>
                        <a14:foregroundMark x1="88136" y1="30634" x2="88136" y2="30634"/>
                        <a14:foregroundMark x1="94350" y1="28521" x2="94350" y2="28521"/>
                        <a14:foregroundMark x1="94350" y1="28521" x2="94915" y2="27113"/>
                        <a14:foregroundMark x1="99435" y1="32394" x2="99435" y2="32394"/>
                        <a14:foregroundMark x1="41243" y1="12676" x2="41243" y2="12676"/>
                        <a14:foregroundMark x1="28814" y1="16549" x2="30508" y2="22887"/>
                        <a14:foregroundMark x1="50282" y1="89437" x2="50282" y2="89437"/>
                        <a14:foregroundMark x1="45763" y1="97183" x2="45763" y2="97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89" y="3874113"/>
            <a:ext cx="730472" cy="117205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E2BFD6-EC56-4454-B465-582A39987B28}"/>
              </a:ext>
            </a:extLst>
          </p:cNvPr>
          <p:cNvSpPr/>
          <p:nvPr/>
        </p:nvSpPr>
        <p:spPr>
          <a:xfrm>
            <a:off x="6777039" y="5698377"/>
            <a:ext cx="5210175" cy="83820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n.56 (g)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06B2B0-9577-45BA-9309-718115C78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3654" l="10000" r="90000">
                        <a14:foregroundMark x1="41333" y1="69615" x2="40222" y2="79423"/>
                        <a14:foregroundMark x1="40222" y1="79423" x2="43111" y2="91154"/>
                        <a14:foregroundMark x1="43111" y1="91154" x2="48111" y2="97885"/>
                        <a14:foregroundMark x1="48111" y1="97885" x2="52318" y2="96147"/>
                        <a14:foregroundMark x1="58223" y1="87965" x2="59222" y2="70385"/>
                        <a14:foregroundMark x1="46889" y1="1154" x2="46889" y2="1154"/>
                        <a14:foregroundMark x1="46889" y1="1154" x2="46935" y2="1337"/>
                        <a14:foregroundMark x1="35556" y1="8269" x2="35556" y2="8269"/>
                        <a14:foregroundMark x1="65889" y1="10962" x2="63111" y2="18077"/>
                        <a14:foregroundMark x1="68889" y1="40962" x2="73667" y2="40769"/>
                        <a14:foregroundMark x1="27556" y1="40192" x2="27556" y2="40192"/>
                        <a14:foregroundMark x1="27556" y1="40192" x2="32111" y2="39808"/>
                        <a14:foregroundMark x1="34667" y1="67308" x2="34667" y2="67308"/>
                        <a14:foregroundMark x1="64556" y1="66923" x2="64556" y2="66923"/>
                        <a14:foregroundMark x1="50444" y1="2115" x2="50111" y2="7692"/>
                        <a14:foregroundMark x1="35111" y1="12500" x2="35111" y2="12500"/>
                        <a14:foregroundMark x1="35111" y1="12500" x2="36778" y2="17885"/>
                        <a14:foregroundMark x1="50444" y1="192" x2="50444" y2="192"/>
                        <a14:foregroundMark x1="50222" y1="1154" x2="50222" y2="1154"/>
                        <a14:foregroundMark x1="49667" y1="2308" x2="50000" y2="5577"/>
                        <a14:foregroundMark x1="49778" y1="1923" x2="49778" y2="1923"/>
                        <a14:foregroundMark x1="50667" y1="6923" x2="50333" y2="10385"/>
                        <a14:backgroundMark x1="58889" y1="88846" x2="53778" y2="98077"/>
                        <a14:backgroundMark x1="46556" y1="3269" x2="52778" y2="2692"/>
                        <a14:backgroundMark x1="48222" y1="10769" x2="48222" y2="10769"/>
                        <a14:backgroundMark x1="48222" y1="10769" x2="49126" y2="10039"/>
                        <a14:backgroundMark x1="46928" y1="1923" x2="47009" y2="3111"/>
                        <a14:backgroundMark x1="46889" y1="1346" x2="46928" y2="1923"/>
                        <a14:backgroundMark x1="53121" y1="5011" x2="54667" y2="2692"/>
                        <a14:backgroundMark x1="54667" y1="2692" x2="54667" y2="577"/>
                        <a14:backgroundMark x1="53778" y1="1538" x2="53778" y2="1538"/>
                        <a14:backgroundMark x1="53778" y1="1538" x2="53444" y2="1731"/>
                        <a14:backgroundMark x1="52825" y1="5060" x2="52667" y2="5962"/>
                        <a14:backgroundMark x1="53444" y1="1538" x2="52888" y2="4704"/>
                        <a14:backgroundMark x1="35125" y1="19291" x2="38667" y2="23077"/>
                        <a14:backgroundMark x1="31111" y1="15000" x2="33442" y2="17492"/>
                        <a14:backgroundMark x1="38667" y1="23077" x2="38667" y2="2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319" y="5295655"/>
            <a:ext cx="1653439" cy="95532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CB324B-5746-4737-8B3A-B61ED2F25FFB}"/>
              </a:ext>
            </a:extLst>
          </p:cNvPr>
          <p:cNvSpPr/>
          <p:nvPr/>
        </p:nvSpPr>
        <p:spPr>
          <a:xfrm>
            <a:off x="885825" y="5698377"/>
            <a:ext cx="5210175" cy="838200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n mol </a:t>
            </a:r>
            <a:r>
              <a:rPr lang="en-US" sz="2800" dirty="0" err="1">
                <a:solidFill>
                  <a:srgbClr val="00B050"/>
                </a:solidFill>
              </a:rPr>
              <a:t>sắt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có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khối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lượng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là</a:t>
            </a:r>
            <a:r>
              <a:rPr lang="en-US" sz="2800" dirty="0">
                <a:solidFill>
                  <a:srgbClr val="00B050"/>
                </a:solidFill>
              </a:rPr>
              <a:t> bao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AF0A7B-BC39-47BD-A014-C44B440E3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" b="97183" l="6780" r="98870">
                        <a14:foregroundMark x1="59322" y1="11268" x2="59322" y2="11268"/>
                        <a14:foregroundMark x1="64972" y1="9859" x2="64972" y2="9859"/>
                        <a14:foregroundMark x1="51412" y1="14437" x2="51412" y2="14437"/>
                        <a14:foregroundMark x1="51412" y1="14437" x2="56497" y2="21479"/>
                        <a14:foregroundMark x1="61017" y1="5986" x2="61017" y2="5986"/>
                        <a14:foregroundMark x1="61017" y1="5986" x2="43503" y2="22535"/>
                        <a14:foregroundMark x1="12994" y1="21831" x2="11864" y2="32746"/>
                        <a14:foregroundMark x1="37288" y1="15141" x2="37288" y2="15141"/>
                        <a14:foregroundMark x1="6780" y1="32394" x2="6780" y2="32394"/>
                        <a14:foregroundMark x1="88136" y1="30634" x2="88136" y2="30634"/>
                        <a14:foregroundMark x1="94350" y1="28521" x2="94350" y2="28521"/>
                        <a14:foregroundMark x1="94350" y1="28521" x2="94915" y2="27113"/>
                        <a14:foregroundMark x1="99435" y1="32394" x2="99435" y2="32394"/>
                        <a14:foregroundMark x1="41243" y1="12676" x2="41243" y2="12676"/>
                        <a14:foregroundMark x1="28814" y1="16549" x2="30508" y2="22887"/>
                        <a14:foregroundMark x1="50282" y1="89437" x2="50282" y2="89437"/>
                        <a14:foregroundMark x1="45763" y1="97183" x2="45763" y2="97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89" y="5193908"/>
            <a:ext cx="730472" cy="11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D5E517-0969-48B0-B724-B7E70B01276A}"/>
              </a:ext>
            </a:extLst>
          </p:cNvPr>
          <p:cNvSpPr/>
          <p:nvPr/>
        </p:nvSpPr>
        <p:spPr>
          <a:xfrm>
            <a:off x="188656" y="504517"/>
            <a:ext cx="1181468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CÔNG THỨC CHUYỂN ĐỔI GIỮA LƯỢNG CHẤT VÀ KHỐI LƯỢNG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46F00-B60E-43E3-BCF7-4504BF0794FB}"/>
              </a:ext>
            </a:extLst>
          </p:cNvPr>
          <p:cNvSpPr txBox="1"/>
          <p:nvPr/>
        </p:nvSpPr>
        <p:spPr>
          <a:xfrm>
            <a:off x="1457325" y="3621047"/>
            <a:ext cx="848677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/>
              <a:t>Trong</a:t>
            </a:r>
            <a:r>
              <a:rPr lang="en-US" sz="3200" b="1" i="1" dirty="0"/>
              <a:t> </a:t>
            </a:r>
            <a:r>
              <a:rPr lang="en-US" sz="3200" b="1" i="1" dirty="0" err="1"/>
              <a:t>đó</a:t>
            </a:r>
            <a:r>
              <a:rPr lang="en-US" sz="3200" b="1" i="1" dirty="0"/>
              <a:t>: </a:t>
            </a:r>
            <a:r>
              <a:rPr lang="nl-NL" sz="3200" dirty="0"/>
              <a:t>+ n: số mol chất (mol)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nl-NL" sz="3200" dirty="0"/>
              <a:t>                 + m: khối lượng (g)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nl-NL" sz="3200" dirty="0"/>
              <a:t>                 + M: khối lượng mol của chất (g/mol)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F4A68-2419-4276-BFAC-4C0C3A47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6" y="2034207"/>
            <a:ext cx="895350" cy="89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A69669-15DF-4D22-A7E5-A21EA25CFC63}"/>
              </a:ext>
            </a:extLst>
          </p:cNvPr>
          <p:cNvSpPr/>
          <p:nvPr/>
        </p:nvSpPr>
        <p:spPr>
          <a:xfrm>
            <a:off x="1457326" y="2034207"/>
            <a:ext cx="2476500" cy="8953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 = </a:t>
            </a:r>
            <a:r>
              <a:rPr lang="en-US" sz="3200" b="1" dirty="0" err="1">
                <a:solidFill>
                  <a:srgbClr val="FF0000"/>
                </a:solidFill>
              </a:rPr>
              <a:t>n.M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F1B693-46C1-4458-95E2-34E5E06C6920}"/>
                  </a:ext>
                </a:extLst>
              </p:cNvPr>
              <p:cNvSpPr/>
              <p:nvPr/>
            </p:nvSpPr>
            <p:spPr>
              <a:xfrm>
                <a:off x="5214936" y="2034207"/>
                <a:ext cx="2390775" cy="8953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F1B693-46C1-4458-95E2-34E5E06C6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936" y="2034207"/>
                <a:ext cx="2390775" cy="895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0B70F0-6706-4183-AFC0-D6EC126666B6}"/>
                  </a:ext>
                </a:extLst>
              </p:cNvPr>
              <p:cNvSpPr/>
              <p:nvPr/>
            </p:nvSpPr>
            <p:spPr>
              <a:xfrm>
                <a:off x="8748712" y="2034207"/>
                <a:ext cx="2390775" cy="8953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0B70F0-6706-4183-AFC0-D6EC12666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712" y="2034207"/>
                <a:ext cx="2390775" cy="895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36CDDFBA-B3A2-4E56-913B-B6095C9E0A30}"/>
              </a:ext>
            </a:extLst>
          </p:cNvPr>
          <p:cNvSpPr/>
          <p:nvPr/>
        </p:nvSpPr>
        <p:spPr>
          <a:xfrm>
            <a:off x="4443412" y="2381250"/>
            <a:ext cx="3429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0BD732-D071-4078-B549-667BCC02A9FF}"/>
              </a:ext>
            </a:extLst>
          </p:cNvPr>
          <p:cNvSpPr/>
          <p:nvPr/>
        </p:nvSpPr>
        <p:spPr>
          <a:xfrm>
            <a:off x="8005761" y="2348532"/>
            <a:ext cx="3429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BA0622-39DA-41CB-A96B-044E473C3185}"/>
              </a:ext>
            </a:extLst>
          </p:cNvPr>
          <p:cNvSpPr txBox="1"/>
          <p:nvPr/>
        </p:nvSpPr>
        <p:spPr>
          <a:xfrm>
            <a:off x="1010799" y="1410745"/>
            <a:ext cx="4780401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1: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khối lượng của: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0,5 mol Al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0,75 mol MgO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6.10</a:t>
            </a:r>
            <a:r>
              <a:rPr lang="nl-NL" sz="2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phân tử ZnCl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Hỗn hợp gồm 0,2 mol Fe và 0,3 mol Cu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7C9A-8EC4-487B-B6B7-B4A8602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99" y="612476"/>
            <a:ext cx="10412000" cy="6584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69692B-ED1E-413F-8950-C31C688BE17E}"/>
              </a:ext>
            </a:extLst>
          </p:cNvPr>
          <p:cNvCxnSpPr/>
          <p:nvPr/>
        </p:nvCxnSpPr>
        <p:spPr>
          <a:xfrm>
            <a:off x="5850193" y="1612490"/>
            <a:ext cx="0" cy="43261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C9E465-CAD6-449B-A2BB-5B8DB526D1E4}"/>
                  </a:ext>
                </a:extLst>
              </p:cNvPr>
              <p:cNvSpPr txBox="1"/>
              <p:nvPr/>
            </p:nvSpPr>
            <p:spPr>
              <a:xfrm>
                <a:off x="6096000" y="2182762"/>
                <a:ext cx="6017341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=0,5 . 102=51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C9E465-CAD6-449B-A2BB-5B8DB526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82762"/>
                <a:ext cx="6017341" cy="495136"/>
              </a:xfrm>
              <a:prstGeom prst="rect">
                <a:avLst/>
              </a:prstGeom>
              <a:blipFill>
                <a:blip r:embed="rId2"/>
                <a:stretch>
                  <a:fillRect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8C89E2-E8A6-4F7B-A838-2D3B480BD93C}"/>
                  </a:ext>
                </a:extLst>
              </p:cNvPr>
              <p:cNvSpPr txBox="1"/>
              <p:nvPr/>
            </p:nvSpPr>
            <p:spPr>
              <a:xfrm>
                <a:off x="6095999" y="2856270"/>
                <a:ext cx="6017341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𝑀𝑔𝑂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𝑀𝑔𝑂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=0,75 . 40=30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8C89E2-E8A6-4F7B-A838-2D3B480BD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856270"/>
                <a:ext cx="6017341" cy="495136"/>
              </a:xfrm>
              <a:prstGeom prst="rect">
                <a:avLst/>
              </a:prstGeom>
              <a:blipFill>
                <a:blip r:embed="rId3"/>
                <a:stretch>
                  <a:fillRect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811DAC-E73E-4AFF-83D6-1B5967028E2E}"/>
                  </a:ext>
                </a:extLst>
              </p:cNvPr>
              <p:cNvSpPr txBox="1"/>
              <p:nvPr/>
            </p:nvSpPr>
            <p:spPr>
              <a:xfrm>
                <a:off x="5831759" y="3414997"/>
                <a:ext cx="4543465" cy="855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𝑍𝑛𝐶𝑙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=0,1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811DAC-E73E-4AFF-83D6-1B5967028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759" y="3414997"/>
                <a:ext cx="4543465" cy="8558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845A8B-FC0A-4309-81E2-7CC66E0BC581}"/>
                  </a:ext>
                </a:extLst>
              </p:cNvPr>
              <p:cNvSpPr txBox="1"/>
              <p:nvPr/>
            </p:nvSpPr>
            <p:spPr>
              <a:xfrm>
                <a:off x="5850193" y="4335240"/>
                <a:ext cx="6590068" cy="49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𝑍𝑛𝐶𝑙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𝑍𝑛𝐶𝑙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𝑍𝑛𝐶𝑙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0,1.136=13,6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845A8B-FC0A-4309-81E2-7CC66E0BC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93" y="4335240"/>
                <a:ext cx="6590068" cy="49340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E0698B1-1BA9-4460-8CBA-646E70242B1C}"/>
              </a:ext>
            </a:extLst>
          </p:cNvPr>
          <p:cNvSpPr txBox="1"/>
          <p:nvPr/>
        </p:nvSpPr>
        <p:spPr>
          <a:xfrm>
            <a:off x="6167639" y="4884943"/>
            <a:ext cx="527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</a:t>
            </a:r>
            <a:r>
              <a:rPr lang="en-US" sz="2800" baseline="-25000" dirty="0" err="1"/>
              <a:t>Fe</a:t>
            </a:r>
            <a:r>
              <a:rPr lang="en-US" sz="2800" dirty="0"/>
              <a:t> = </a:t>
            </a:r>
            <a:r>
              <a:rPr lang="en-US" sz="2800" dirty="0" err="1"/>
              <a:t>n</a:t>
            </a:r>
            <a:r>
              <a:rPr lang="en-US" sz="2800" baseline="-25000" dirty="0" err="1"/>
              <a:t>Fe</a:t>
            </a:r>
            <a:r>
              <a:rPr lang="en-US" sz="2800" dirty="0"/>
              <a:t> . </a:t>
            </a:r>
            <a:r>
              <a:rPr lang="en-US" sz="2800" dirty="0" err="1"/>
              <a:t>M</a:t>
            </a:r>
            <a:r>
              <a:rPr lang="en-US" sz="2800" baseline="-25000" dirty="0" err="1"/>
              <a:t>Fe</a:t>
            </a:r>
            <a:r>
              <a:rPr lang="en-US" sz="2800" dirty="0"/>
              <a:t> = 0,2 . 56 = 11,2 (g)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EEEB93-19DA-44AC-9BF1-4E36BE2390A7}"/>
              </a:ext>
            </a:extLst>
          </p:cNvPr>
          <p:cNvSpPr txBox="1"/>
          <p:nvPr/>
        </p:nvSpPr>
        <p:spPr>
          <a:xfrm>
            <a:off x="6167639" y="5486332"/>
            <a:ext cx="564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</a:t>
            </a:r>
            <a:r>
              <a:rPr lang="en-US" sz="2800" baseline="-25000" dirty="0" err="1"/>
              <a:t>Cu</a:t>
            </a:r>
            <a:r>
              <a:rPr lang="en-US" sz="2800" dirty="0"/>
              <a:t> = </a:t>
            </a:r>
            <a:r>
              <a:rPr lang="en-US" sz="2800" dirty="0" err="1"/>
              <a:t>n</a:t>
            </a:r>
            <a:r>
              <a:rPr lang="en-US" sz="2800" baseline="-25000" dirty="0" err="1"/>
              <a:t>Cu</a:t>
            </a:r>
            <a:r>
              <a:rPr lang="en-US" sz="2800" dirty="0"/>
              <a:t> . </a:t>
            </a:r>
            <a:r>
              <a:rPr lang="en-US" sz="2800" dirty="0" err="1"/>
              <a:t>M</a:t>
            </a:r>
            <a:r>
              <a:rPr lang="en-US" sz="2800" baseline="-25000" dirty="0" err="1"/>
              <a:t>Cu</a:t>
            </a:r>
            <a:r>
              <a:rPr lang="en-US" sz="2800" dirty="0"/>
              <a:t> = 0,3 . 64 = 19,2 (g)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10719-2CCC-4052-B9DF-5C966A21007E}"/>
              </a:ext>
            </a:extLst>
          </p:cNvPr>
          <p:cNvSpPr txBox="1"/>
          <p:nvPr/>
        </p:nvSpPr>
        <p:spPr>
          <a:xfrm>
            <a:off x="6167639" y="6153383"/>
            <a:ext cx="602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</a:t>
            </a:r>
            <a:r>
              <a:rPr lang="en-US" sz="2800" baseline="-25000" dirty="0" err="1"/>
              <a:t>hh</a:t>
            </a:r>
            <a:r>
              <a:rPr lang="en-US" sz="2800" dirty="0"/>
              <a:t> = </a:t>
            </a:r>
            <a:r>
              <a:rPr lang="en-US" sz="2800" dirty="0" err="1"/>
              <a:t>m</a:t>
            </a:r>
            <a:r>
              <a:rPr lang="en-US" sz="2800" baseline="-25000" dirty="0" err="1"/>
              <a:t>Fe</a:t>
            </a:r>
            <a:r>
              <a:rPr lang="en-US" sz="2800" dirty="0"/>
              <a:t> + </a:t>
            </a:r>
            <a:r>
              <a:rPr lang="en-US" sz="2800" dirty="0" err="1"/>
              <a:t>m</a:t>
            </a:r>
            <a:r>
              <a:rPr lang="en-US" sz="2800" baseline="-25000" dirty="0" err="1"/>
              <a:t>Cu</a:t>
            </a:r>
            <a:r>
              <a:rPr lang="en-US" sz="2800" dirty="0"/>
              <a:t> = 11,2 + 19,2 = 30,4(g)</a:t>
            </a:r>
          </a:p>
        </p:txBody>
      </p:sp>
    </p:spTree>
    <p:extLst>
      <p:ext uri="{BB962C8B-B14F-4D97-AF65-F5344CB8AC3E}">
        <p14:creationId xmlns:p14="http://schemas.microsoft.com/office/powerpoint/2010/main" val="16685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BA0622-39DA-41CB-A96B-044E473C3185}"/>
              </a:ext>
            </a:extLst>
          </p:cNvPr>
          <p:cNvSpPr txBox="1"/>
          <p:nvPr/>
        </p:nvSpPr>
        <p:spPr>
          <a:xfrm>
            <a:off x="689146" y="1528733"/>
            <a:ext cx="552765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số mol và số nguyên tử, phân tử của: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20 g NaOH.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g CuO</a:t>
            </a:r>
          </a:p>
          <a:p>
            <a:pPr>
              <a:lnSpc>
                <a:spcPct val="15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22,4g Fe</a:t>
            </a:r>
          </a:p>
          <a:p>
            <a:pPr>
              <a:lnSpc>
                <a:spcPct val="15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1,6g O</a:t>
            </a:r>
            <a:r>
              <a:rPr lang="nl-NL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nl-N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7C9A-8EC4-487B-B6B7-B4A8602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99" y="612476"/>
            <a:ext cx="10412000" cy="6584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69692B-ED1E-413F-8950-C31C688BE17E}"/>
              </a:ext>
            </a:extLst>
          </p:cNvPr>
          <p:cNvCxnSpPr/>
          <p:nvPr/>
        </p:nvCxnSpPr>
        <p:spPr>
          <a:xfrm>
            <a:off x="6351639" y="1658571"/>
            <a:ext cx="0" cy="43261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CC30CD-1ABB-4839-A4C4-84BE17DC7DDA}"/>
                  </a:ext>
                </a:extLst>
              </p:cNvPr>
              <p:cNvSpPr txBox="1"/>
              <p:nvPr/>
            </p:nvSpPr>
            <p:spPr>
              <a:xfrm>
                <a:off x="6795611" y="1828187"/>
                <a:ext cx="4617354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𝑁𝑎𝑂𝐻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𝑁𝑎𝑂𝐻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𝑁𝑎𝑂𝐻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=0,5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CC30CD-1ABB-4839-A4C4-84BE17DC7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11" y="1828187"/>
                <a:ext cx="4617354" cy="756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9CD4EC-E6FC-4C4D-8EE2-DD807482654B}"/>
                  </a:ext>
                </a:extLst>
              </p:cNvPr>
              <p:cNvSpPr txBox="1"/>
              <p:nvPr/>
            </p:nvSpPr>
            <p:spPr>
              <a:xfrm>
                <a:off x="6351639" y="2899969"/>
                <a:ext cx="57739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𝑁𝑎𝑂𝐻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0,5 .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6.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=3.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ử)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9CD4EC-E6FC-4C4D-8EE2-DD8074826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39" y="2899969"/>
                <a:ext cx="5773990" cy="461665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7C6341-08F8-4902-864C-F30D7915C8E5}"/>
                  </a:ext>
                </a:extLst>
              </p:cNvPr>
              <p:cNvSpPr txBox="1"/>
              <p:nvPr/>
            </p:nvSpPr>
            <p:spPr>
              <a:xfrm>
                <a:off x="6795116" y="3649807"/>
                <a:ext cx="4097019" cy="800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=0,05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7C6341-08F8-4902-864C-F30D7915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16" y="3649807"/>
                <a:ext cx="4097019" cy="800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E9C879-195A-4AEB-8A8F-0A7350C1DF13}"/>
                  </a:ext>
                </a:extLst>
              </p:cNvPr>
              <p:cNvSpPr txBox="1"/>
              <p:nvPr/>
            </p:nvSpPr>
            <p:spPr>
              <a:xfrm>
                <a:off x="6253318" y="4738071"/>
                <a:ext cx="5773990" cy="500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5 .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6.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=3.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ử)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E9C879-195A-4AEB-8A8F-0A7350C1D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18" y="4738071"/>
                <a:ext cx="5773990" cy="500843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6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BA0622-39DA-41CB-A96B-044E473C3185}"/>
              </a:ext>
            </a:extLst>
          </p:cNvPr>
          <p:cNvSpPr txBox="1"/>
          <p:nvPr/>
        </p:nvSpPr>
        <p:spPr>
          <a:xfrm>
            <a:off x="1010799" y="1410745"/>
            <a:ext cx="10276633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công thức hóa học của kim loại A biết 0,5 mol chất này có khối lượng là 28g.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7C9A-8EC4-487B-B6B7-B4A8602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99" y="612476"/>
            <a:ext cx="10412000" cy="658400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F61877-1A06-4117-B8E5-6FD9C123EC1B}"/>
                  </a:ext>
                </a:extLst>
              </p:cNvPr>
              <p:cNvSpPr txBox="1"/>
              <p:nvPr/>
            </p:nvSpPr>
            <p:spPr>
              <a:xfrm>
                <a:off x="4700853" y="3833495"/>
                <a:ext cx="3858877" cy="75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=56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F61877-1A06-4117-B8E5-6FD9C123E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853" y="3833495"/>
                <a:ext cx="3858877" cy="754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72FBD36-3A36-4D64-9CF7-C9F38F9C8740}"/>
              </a:ext>
            </a:extLst>
          </p:cNvPr>
          <p:cNvSpPr txBox="1"/>
          <p:nvPr/>
        </p:nvSpPr>
        <p:spPr>
          <a:xfrm>
            <a:off x="4579376" y="4852190"/>
            <a:ext cx="7314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SGK/15 </a:t>
            </a:r>
            <a:r>
              <a:rPr lang="en-US" sz="2800" dirty="0">
                <a:sym typeface="Wingdings" panose="05000000000000000000" pitchFamily="2" charset="2"/>
              </a:rPr>
              <a:t> A </a:t>
            </a:r>
            <a:r>
              <a:rPr lang="en-US" sz="2800" dirty="0" err="1">
                <a:sym typeface="Wingdings" panose="05000000000000000000" pitchFamily="2" charset="2"/>
              </a:rPr>
              <a:t>là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sắt</a:t>
            </a:r>
            <a:r>
              <a:rPr lang="en-US" sz="2800" dirty="0">
                <a:sym typeface="Wingdings" panose="05000000000000000000" pitchFamily="2" charset="2"/>
              </a:rPr>
              <a:t> (Fe)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4801B-E506-4AAF-8FD2-FAEAD6379708}"/>
              </a:ext>
            </a:extLst>
          </p:cNvPr>
          <p:cNvSpPr txBox="1"/>
          <p:nvPr/>
        </p:nvSpPr>
        <p:spPr>
          <a:xfrm>
            <a:off x="1120878" y="3008671"/>
            <a:ext cx="143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/>
              <a:t>Tóm</a:t>
            </a:r>
            <a:r>
              <a:rPr lang="en-US" sz="2800" i="1" u="sng" dirty="0"/>
              <a:t> </a:t>
            </a:r>
            <a:r>
              <a:rPr lang="en-US" sz="2800" i="1" u="sng" dirty="0" err="1"/>
              <a:t>tắt</a:t>
            </a:r>
            <a:endParaRPr lang="en-US" sz="28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554DCD-11A1-4A1E-BF54-9EBD3C25E736}"/>
                  </a:ext>
                </a:extLst>
              </p:cNvPr>
              <p:cNvSpPr txBox="1"/>
              <p:nvPr/>
            </p:nvSpPr>
            <p:spPr>
              <a:xfrm>
                <a:off x="1120878" y="3878109"/>
                <a:ext cx="25588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= 0,5 mol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554DCD-11A1-4A1E-BF54-9EBD3C25E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78" y="3878109"/>
                <a:ext cx="2558845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0A89C1-539B-453E-BB73-1091B1449075}"/>
                  </a:ext>
                </a:extLst>
              </p:cNvPr>
              <p:cNvSpPr txBox="1"/>
              <p:nvPr/>
            </p:nvSpPr>
            <p:spPr>
              <a:xfrm>
                <a:off x="1120878" y="4587804"/>
                <a:ext cx="255884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= 28 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0A89C1-539B-453E-BB73-1091B1449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78" y="4587804"/>
                <a:ext cx="2558845" cy="523220"/>
              </a:xfrm>
              <a:prstGeom prst="rect">
                <a:avLst/>
              </a:prstGeom>
              <a:blipFill>
                <a:blip r:embed="rId4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8450E7-1318-44D9-957A-54F56B9FFDA7}"/>
              </a:ext>
            </a:extLst>
          </p:cNvPr>
          <p:cNvCxnSpPr/>
          <p:nvPr/>
        </p:nvCxnSpPr>
        <p:spPr>
          <a:xfrm>
            <a:off x="4100052" y="3146323"/>
            <a:ext cx="0" cy="268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7A07F3-D2DD-49D2-8E9A-CCA1F2F70A93}"/>
              </a:ext>
            </a:extLst>
          </p:cNvPr>
          <p:cNvSpPr txBox="1"/>
          <p:nvPr/>
        </p:nvSpPr>
        <p:spPr>
          <a:xfrm>
            <a:off x="4700853" y="3008671"/>
            <a:ext cx="143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/>
              <a:t>Bài</a:t>
            </a:r>
            <a:r>
              <a:rPr lang="en-US" sz="2800" i="1" u="sng" dirty="0"/>
              <a:t> </a:t>
            </a:r>
            <a:r>
              <a:rPr lang="en-US" sz="2800" i="1" u="sng" dirty="0" err="1"/>
              <a:t>làm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5234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6FA312-AAB9-4C1B-B661-19A7073B9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833" y="860929"/>
            <a:ext cx="8849032" cy="3432400"/>
          </a:xfrm>
        </p:spPr>
        <p:txBody>
          <a:bodyPr/>
          <a:lstStyle/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SGK/67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" marR="27305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019A25-D5DF-46C0-BF15-59684DDD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4" y="531729"/>
            <a:ext cx="10412000" cy="658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4EA23-1C7A-41DD-9156-FDF3C6C8C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24" y="3972232"/>
            <a:ext cx="5024632" cy="28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3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DE0EA3-B2CA-4065-9CBC-255B5DE50A2D}"/>
              </a:ext>
            </a:extLst>
          </p:cNvPr>
          <p:cNvSpPr/>
          <p:nvPr/>
        </p:nvSpPr>
        <p:spPr>
          <a:xfrm>
            <a:off x="628650" y="247244"/>
            <a:ext cx="11106150" cy="838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II. CHUYỂN ĐỔI GIỮA LƯỢNG CHẤT VÀ THỂ TÍCH CHẤT KHÍ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E3B4D7-F797-4480-9EE6-CFBC46B9B8F2}"/>
              </a:ext>
            </a:extLst>
          </p:cNvPr>
          <p:cNvSpPr/>
          <p:nvPr/>
        </p:nvSpPr>
        <p:spPr>
          <a:xfrm>
            <a:off x="6777039" y="1724979"/>
            <a:ext cx="5210175" cy="83820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22,4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lít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ABC5A-60CC-4CBC-9FE6-4C266FD23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3654" l="10000" r="90000">
                        <a14:foregroundMark x1="41333" y1="69615" x2="40222" y2="79423"/>
                        <a14:foregroundMark x1="40222" y1="79423" x2="43111" y2="91154"/>
                        <a14:foregroundMark x1="43111" y1="91154" x2="48111" y2="97885"/>
                        <a14:foregroundMark x1="48111" y1="97885" x2="52318" y2="96147"/>
                        <a14:foregroundMark x1="58223" y1="87965" x2="59222" y2="70385"/>
                        <a14:foregroundMark x1="46889" y1="1154" x2="46889" y2="1154"/>
                        <a14:foregroundMark x1="46889" y1="1154" x2="46935" y2="1337"/>
                        <a14:foregroundMark x1="35556" y1="8269" x2="35556" y2="8269"/>
                        <a14:foregroundMark x1="65889" y1="10962" x2="63111" y2="18077"/>
                        <a14:foregroundMark x1="68889" y1="40962" x2="73667" y2="40769"/>
                        <a14:foregroundMark x1="27556" y1="40192" x2="27556" y2="40192"/>
                        <a14:foregroundMark x1="27556" y1="40192" x2="32111" y2="39808"/>
                        <a14:foregroundMark x1="34667" y1="67308" x2="34667" y2="67308"/>
                        <a14:foregroundMark x1="64556" y1="66923" x2="64556" y2="66923"/>
                        <a14:foregroundMark x1="50444" y1="2115" x2="50111" y2="7692"/>
                        <a14:foregroundMark x1="35111" y1="12500" x2="35111" y2="12500"/>
                        <a14:foregroundMark x1="35111" y1="12500" x2="36778" y2="17885"/>
                        <a14:foregroundMark x1="50444" y1="192" x2="50444" y2="192"/>
                        <a14:foregroundMark x1="50222" y1="1154" x2="50222" y2="1154"/>
                        <a14:foregroundMark x1="49667" y1="2308" x2="50000" y2="5577"/>
                        <a14:foregroundMark x1="49778" y1="1923" x2="49778" y2="1923"/>
                        <a14:foregroundMark x1="50667" y1="6923" x2="50333" y2="10385"/>
                        <a14:backgroundMark x1="58889" y1="88846" x2="53778" y2="98077"/>
                        <a14:backgroundMark x1="46556" y1="3269" x2="52778" y2="2692"/>
                        <a14:backgroundMark x1="48222" y1="10769" x2="48222" y2="10769"/>
                        <a14:backgroundMark x1="48222" y1="10769" x2="49126" y2="10039"/>
                        <a14:backgroundMark x1="46928" y1="1923" x2="47009" y2="3111"/>
                        <a14:backgroundMark x1="46889" y1="1346" x2="46928" y2="1923"/>
                        <a14:backgroundMark x1="53121" y1="5011" x2="54667" y2="2692"/>
                        <a14:backgroundMark x1="54667" y1="2692" x2="54667" y2="577"/>
                        <a14:backgroundMark x1="53778" y1="1538" x2="53778" y2="1538"/>
                        <a14:backgroundMark x1="53778" y1="1538" x2="53444" y2="1731"/>
                        <a14:backgroundMark x1="52825" y1="5060" x2="52667" y2="5962"/>
                        <a14:backgroundMark x1="53444" y1="1538" x2="52888" y2="4704"/>
                        <a14:backgroundMark x1="35125" y1="19291" x2="38667" y2="23077"/>
                        <a14:backgroundMark x1="31111" y1="15000" x2="33442" y2="17492"/>
                        <a14:backgroundMark x1="38667" y1="23077" x2="38667" y2="2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661" y="1325406"/>
            <a:ext cx="1679878" cy="97059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97EE08-3A8B-421E-AAE9-2AD89E7BFBFE}"/>
              </a:ext>
            </a:extLst>
          </p:cNvPr>
          <p:cNvSpPr/>
          <p:nvPr/>
        </p:nvSpPr>
        <p:spPr>
          <a:xfrm>
            <a:off x="885825" y="1724979"/>
            <a:ext cx="5210175" cy="838200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Ở </a:t>
            </a:r>
            <a:r>
              <a:rPr lang="en-US" sz="2800" dirty="0" err="1">
                <a:solidFill>
                  <a:srgbClr val="00B050"/>
                </a:solidFill>
              </a:rPr>
              <a:t>đktc</a:t>
            </a:r>
            <a:r>
              <a:rPr lang="en-US" sz="2800" dirty="0">
                <a:solidFill>
                  <a:srgbClr val="00B050"/>
                </a:solidFill>
              </a:rPr>
              <a:t>, 1 mol </a:t>
            </a:r>
            <a:r>
              <a:rPr lang="en-US" sz="2800" dirty="0" err="1">
                <a:solidFill>
                  <a:srgbClr val="00B050"/>
                </a:solidFill>
              </a:rPr>
              <a:t>khí</a:t>
            </a:r>
            <a:r>
              <a:rPr lang="en-US" sz="2800" dirty="0">
                <a:solidFill>
                  <a:srgbClr val="00B050"/>
                </a:solidFill>
              </a:rPr>
              <a:t> O</a:t>
            </a:r>
            <a:r>
              <a:rPr lang="en-US" sz="2800" baseline="-25000" dirty="0">
                <a:solidFill>
                  <a:srgbClr val="00B050"/>
                </a:solidFill>
              </a:rPr>
              <a:t>2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có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thể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tích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là</a:t>
            </a:r>
            <a:r>
              <a:rPr lang="en-US" sz="2800" dirty="0">
                <a:solidFill>
                  <a:srgbClr val="00B050"/>
                </a:solidFill>
              </a:rPr>
              <a:t> bao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02FEC-D06E-42F0-9EF0-70DE78DC8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" b="97183" l="6780" r="98870">
                        <a14:foregroundMark x1="59322" y1="11268" x2="59322" y2="11268"/>
                        <a14:foregroundMark x1="64972" y1="9859" x2="64972" y2="9859"/>
                        <a14:foregroundMark x1="51412" y1="14437" x2="51412" y2="14437"/>
                        <a14:foregroundMark x1="51412" y1="14437" x2="56497" y2="21479"/>
                        <a14:foregroundMark x1="61017" y1="5986" x2="61017" y2="5986"/>
                        <a14:foregroundMark x1="61017" y1="5986" x2="43503" y2="22535"/>
                        <a14:foregroundMark x1="12994" y1="21831" x2="11864" y2="32746"/>
                        <a14:foregroundMark x1="37288" y1="15141" x2="37288" y2="15141"/>
                        <a14:foregroundMark x1="6780" y1="32394" x2="6780" y2="32394"/>
                        <a14:foregroundMark x1="88136" y1="30634" x2="88136" y2="30634"/>
                        <a14:foregroundMark x1="94350" y1="28521" x2="94350" y2="28521"/>
                        <a14:foregroundMark x1="94350" y1="28521" x2="94915" y2="27113"/>
                        <a14:foregroundMark x1="99435" y1="32394" x2="99435" y2="32394"/>
                        <a14:foregroundMark x1="41243" y1="12676" x2="41243" y2="12676"/>
                        <a14:foregroundMark x1="28814" y1="16549" x2="30508" y2="22887"/>
                        <a14:foregroundMark x1="50282" y1="89437" x2="50282" y2="89437"/>
                        <a14:foregroundMark x1="45763" y1="97183" x2="45763" y2="97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438" y="1212872"/>
            <a:ext cx="742153" cy="11907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F387C7-9A5F-4B04-8E47-729D717EC1EF}"/>
              </a:ext>
            </a:extLst>
          </p:cNvPr>
          <p:cNvSpPr/>
          <p:nvPr/>
        </p:nvSpPr>
        <p:spPr>
          <a:xfrm>
            <a:off x="6777039" y="3068312"/>
            <a:ext cx="5210175" cy="83820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44,8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lít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ACDC9-3624-4398-8F15-2AFD876F8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3654" l="10000" r="90000">
                        <a14:foregroundMark x1="41333" y1="69615" x2="40222" y2="79423"/>
                        <a14:foregroundMark x1="40222" y1="79423" x2="43111" y2="91154"/>
                        <a14:foregroundMark x1="43111" y1="91154" x2="48111" y2="97885"/>
                        <a14:foregroundMark x1="48111" y1="97885" x2="52318" y2="96147"/>
                        <a14:foregroundMark x1="58223" y1="87965" x2="59222" y2="70385"/>
                        <a14:foregroundMark x1="46889" y1="1154" x2="46889" y2="1154"/>
                        <a14:foregroundMark x1="46889" y1="1154" x2="46935" y2="1337"/>
                        <a14:foregroundMark x1="35556" y1="8269" x2="35556" y2="8269"/>
                        <a14:foregroundMark x1="65889" y1="10962" x2="63111" y2="18077"/>
                        <a14:foregroundMark x1="68889" y1="40962" x2="73667" y2="40769"/>
                        <a14:foregroundMark x1="27556" y1="40192" x2="27556" y2="40192"/>
                        <a14:foregroundMark x1="27556" y1="40192" x2="32111" y2="39808"/>
                        <a14:foregroundMark x1="34667" y1="67308" x2="34667" y2="67308"/>
                        <a14:foregroundMark x1="64556" y1="66923" x2="64556" y2="66923"/>
                        <a14:foregroundMark x1="50444" y1="2115" x2="50111" y2="7692"/>
                        <a14:foregroundMark x1="35111" y1="12500" x2="35111" y2="12500"/>
                        <a14:foregroundMark x1="35111" y1="12500" x2="36778" y2="17885"/>
                        <a14:foregroundMark x1="50444" y1="192" x2="50444" y2="192"/>
                        <a14:foregroundMark x1="50222" y1="1154" x2="50222" y2="1154"/>
                        <a14:foregroundMark x1="49667" y1="2308" x2="50000" y2="5577"/>
                        <a14:foregroundMark x1="49778" y1="1923" x2="49778" y2="1923"/>
                        <a14:foregroundMark x1="50667" y1="6923" x2="50333" y2="10385"/>
                        <a14:backgroundMark x1="58889" y1="88846" x2="53778" y2="98077"/>
                        <a14:backgroundMark x1="46556" y1="3269" x2="52778" y2="2692"/>
                        <a14:backgroundMark x1="48222" y1="10769" x2="48222" y2="10769"/>
                        <a14:backgroundMark x1="48222" y1="10769" x2="49126" y2="10039"/>
                        <a14:backgroundMark x1="46928" y1="1923" x2="47009" y2="3111"/>
                        <a14:backgroundMark x1="46889" y1="1346" x2="46928" y2="1923"/>
                        <a14:backgroundMark x1="53121" y1="5011" x2="54667" y2="2692"/>
                        <a14:backgroundMark x1="54667" y1="2692" x2="54667" y2="577"/>
                        <a14:backgroundMark x1="53778" y1="1538" x2="53778" y2="1538"/>
                        <a14:backgroundMark x1="53778" y1="1538" x2="53444" y2="1731"/>
                        <a14:backgroundMark x1="52825" y1="5060" x2="52667" y2="5962"/>
                        <a14:backgroundMark x1="53444" y1="1538" x2="52888" y2="4704"/>
                        <a14:backgroundMark x1="35125" y1="19291" x2="38667" y2="23077"/>
                        <a14:backgroundMark x1="31111" y1="15000" x2="33442" y2="17492"/>
                        <a14:backgroundMark x1="38667" y1="23077" x2="38667" y2="2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661" y="2668739"/>
            <a:ext cx="1679878" cy="97059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03AF39-16F4-4268-AD4F-D16F0896B60C}"/>
              </a:ext>
            </a:extLst>
          </p:cNvPr>
          <p:cNvSpPr/>
          <p:nvPr/>
        </p:nvSpPr>
        <p:spPr>
          <a:xfrm>
            <a:off x="885825" y="3068312"/>
            <a:ext cx="5210175" cy="838200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Ở </a:t>
            </a:r>
            <a:r>
              <a:rPr lang="en-US" sz="2800" dirty="0" err="1">
                <a:solidFill>
                  <a:srgbClr val="00B050"/>
                </a:solidFill>
              </a:rPr>
              <a:t>đktc</a:t>
            </a:r>
            <a:r>
              <a:rPr lang="en-US" sz="2800" dirty="0">
                <a:solidFill>
                  <a:srgbClr val="00B050"/>
                </a:solidFill>
              </a:rPr>
              <a:t>, 2 mol </a:t>
            </a:r>
            <a:r>
              <a:rPr lang="en-US" sz="2800" dirty="0" err="1">
                <a:solidFill>
                  <a:srgbClr val="00B050"/>
                </a:solidFill>
              </a:rPr>
              <a:t>khí</a:t>
            </a:r>
            <a:r>
              <a:rPr lang="en-US" sz="2800" dirty="0">
                <a:solidFill>
                  <a:srgbClr val="00B050"/>
                </a:solidFill>
              </a:rPr>
              <a:t> O</a:t>
            </a:r>
            <a:r>
              <a:rPr lang="en-US" sz="2800" baseline="-25000" dirty="0">
                <a:solidFill>
                  <a:srgbClr val="00B050"/>
                </a:solidFill>
              </a:rPr>
              <a:t>2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có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thể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tích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là</a:t>
            </a:r>
            <a:r>
              <a:rPr lang="en-US" sz="2800" dirty="0">
                <a:solidFill>
                  <a:srgbClr val="00B050"/>
                </a:solidFill>
              </a:rPr>
              <a:t> bao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A5A051-032C-41F3-9A04-3D683A61A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" b="97183" l="6780" r="98870">
                        <a14:foregroundMark x1="59322" y1="11268" x2="59322" y2="11268"/>
                        <a14:foregroundMark x1="64972" y1="9859" x2="64972" y2="9859"/>
                        <a14:foregroundMark x1="51412" y1="14437" x2="51412" y2="14437"/>
                        <a14:foregroundMark x1="51412" y1="14437" x2="56497" y2="21479"/>
                        <a14:foregroundMark x1="61017" y1="5986" x2="61017" y2="5986"/>
                        <a14:foregroundMark x1="61017" y1="5986" x2="43503" y2="22535"/>
                        <a14:foregroundMark x1="12994" y1="21831" x2="11864" y2="32746"/>
                        <a14:foregroundMark x1="37288" y1="15141" x2="37288" y2="15141"/>
                        <a14:foregroundMark x1="6780" y1="32394" x2="6780" y2="32394"/>
                        <a14:foregroundMark x1="88136" y1="30634" x2="88136" y2="30634"/>
                        <a14:foregroundMark x1="94350" y1="28521" x2="94350" y2="28521"/>
                        <a14:foregroundMark x1="94350" y1="28521" x2="94915" y2="27113"/>
                        <a14:foregroundMark x1="99435" y1="32394" x2="99435" y2="32394"/>
                        <a14:foregroundMark x1="41243" y1="12676" x2="41243" y2="12676"/>
                        <a14:foregroundMark x1="28814" y1="16549" x2="30508" y2="22887"/>
                        <a14:foregroundMark x1="50282" y1="89437" x2="50282" y2="89437"/>
                        <a14:foregroundMark x1="45763" y1="97183" x2="45763" y2="97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438" y="2556205"/>
            <a:ext cx="742153" cy="119079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C526C4-0D54-4B3F-B83A-34DD48BF2F65}"/>
              </a:ext>
            </a:extLst>
          </p:cNvPr>
          <p:cNvSpPr/>
          <p:nvPr/>
        </p:nvSpPr>
        <p:spPr>
          <a:xfrm>
            <a:off x="6777039" y="4473832"/>
            <a:ext cx="5210175" cy="83820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67,2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lít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0023A8-76E8-4BB8-889E-BE8E0372E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3654" l="10000" r="90000">
                        <a14:foregroundMark x1="41333" y1="69615" x2="40222" y2="79423"/>
                        <a14:foregroundMark x1="40222" y1="79423" x2="43111" y2="91154"/>
                        <a14:foregroundMark x1="43111" y1="91154" x2="48111" y2="97885"/>
                        <a14:foregroundMark x1="48111" y1="97885" x2="52318" y2="96147"/>
                        <a14:foregroundMark x1="58223" y1="87965" x2="59222" y2="70385"/>
                        <a14:foregroundMark x1="46889" y1="1154" x2="46889" y2="1154"/>
                        <a14:foregroundMark x1="46889" y1="1154" x2="46935" y2="1337"/>
                        <a14:foregroundMark x1="35556" y1="8269" x2="35556" y2="8269"/>
                        <a14:foregroundMark x1="65889" y1="10962" x2="63111" y2="18077"/>
                        <a14:foregroundMark x1="68889" y1="40962" x2="73667" y2="40769"/>
                        <a14:foregroundMark x1="27556" y1="40192" x2="27556" y2="40192"/>
                        <a14:foregroundMark x1="27556" y1="40192" x2="32111" y2="39808"/>
                        <a14:foregroundMark x1="34667" y1="67308" x2="34667" y2="67308"/>
                        <a14:foregroundMark x1="64556" y1="66923" x2="64556" y2="66923"/>
                        <a14:foregroundMark x1="50444" y1="2115" x2="50111" y2="7692"/>
                        <a14:foregroundMark x1="35111" y1="12500" x2="35111" y2="12500"/>
                        <a14:foregroundMark x1="35111" y1="12500" x2="36778" y2="17885"/>
                        <a14:foregroundMark x1="50444" y1="192" x2="50444" y2="192"/>
                        <a14:foregroundMark x1="50222" y1="1154" x2="50222" y2="1154"/>
                        <a14:foregroundMark x1="49667" y1="2308" x2="50000" y2="5577"/>
                        <a14:foregroundMark x1="49778" y1="1923" x2="49778" y2="1923"/>
                        <a14:foregroundMark x1="50667" y1="6923" x2="50333" y2="10385"/>
                        <a14:backgroundMark x1="58889" y1="88846" x2="53778" y2="98077"/>
                        <a14:backgroundMark x1="46556" y1="3269" x2="52778" y2="2692"/>
                        <a14:backgroundMark x1="48222" y1="10769" x2="48222" y2="10769"/>
                        <a14:backgroundMark x1="48222" y1="10769" x2="49126" y2="10039"/>
                        <a14:backgroundMark x1="46928" y1="1923" x2="47009" y2="3111"/>
                        <a14:backgroundMark x1="46889" y1="1346" x2="46928" y2="1923"/>
                        <a14:backgroundMark x1="53121" y1="5011" x2="54667" y2="2692"/>
                        <a14:backgroundMark x1="54667" y1="2692" x2="54667" y2="577"/>
                        <a14:backgroundMark x1="53778" y1="1538" x2="53778" y2="1538"/>
                        <a14:backgroundMark x1="53778" y1="1538" x2="53444" y2="1731"/>
                        <a14:backgroundMark x1="52825" y1="5060" x2="52667" y2="5962"/>
                        <a14:backgroundMark x1="53444" y1="1538" x2="52888" y2="4704"/>
                        <a14:backgroundMark x1="35125" y1="19291" x2="38667" y2="23077"/>
                        <a14:backgroundMark x1="31111" y1="15000" x2="33442" y2="17492"/>
                        <a14:backgroundMark x1="38667" y1="23077" x2="38667" y2="2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661" y="4074259"/>
            <a:ext cx="1679878" cy="97059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6A1171-176F-4222-87F6-FB32362C07FE}"/>
              </a:ext>
            </a:extLst>
          </p:cNvPr>
          <p:cNvSpPr/>
          <p:nvPr/>
        </p:nvSpPr>
        <p:spPr>
          <a:xfrm>
            <a:off x="885825" y="4473832"/>
            <a:ext cx="5210175" cy="838200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Ở </a:t>
            </a:r>
            <a:r>
              <a:rPr lang="en-US" sz="2800" dirty="0" err="1">
                <a:solidFill>
                  <a:srgbClr val="00B050"/>
                </a:solidFill>
              </a:rPr>
              <a:t>đktc</a:t>
            </a:r>
            <a:r>
              <a:rPr lang="en-US" sz="2800" dirty="0">
                <a:solidFill>
                  <a:srgbClr val="00B050"/>
                </a:solidFill>
              </a:rPr>
              <a:t>, 3 mol </a:t>
            </a:r>
            <a:r>
              <a:rPr lang="en-US" sz="2800" dirty="0" err="1">
                <a:solidFill>
                  <a:srgbClr val="00B050"/>
                </a:solidFill>
              </a:rPr>
              <a:t>khí</a:t>
            </a:r>
            <a:r>
              <a:rPr lang="en-US" sz="2800" dirty="0">
                <a:solidFill>
                  <a:srgbClr val="00B050"/>
                </a:solidFill>
              </a:rPr>
              <a:t> O</a:t>
            </a:r>
            <a:r>
              <a:rPr lang="en-US" sz="2800" baseline="-25000" dirty="0">
                <a:solidFill>
                  <a:srgbClr val="00B050"/>
                </a:solidFill>
              </a:rPr>
              <a:t>2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có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thể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tích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là</a:t>
            </a:r>
            <a:r>
              <a:rPr lang="en-US" sz="2800" dirty="0">
                <a:solidFill>
                  <a:srgbClr val="00B050"/>
                </a:solidFill>
              </a:rPr>
              <a:t> bao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485E64-ADFA-44C4-BADA-A50999651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" b="97183" l="6780" r="98870">
                        <a14:foregroundMark x1="59322" y1="11268" x2="59322" y2="11268"/>
                        <a14:foregroundMark x1="64972" y1="9859" x2="64972" y2="9859"/>
                        <a14:foregroundMark x1="51412" y1="14437" x2="51412" y2="14437"/>
                        <a14:foregroundMark x1="51412" y1="14437" x2="56497" y2="21479"/>
                        <a14:foregroundMark x1="61017" y1="5986" x2="61017" y2="5986"/>
                        <a14:foregroundMark x1="61017" y1="5986" x2="43503" y2="22535"/>
                        <a14:foregroundMark x1="12994" y1="21831" x2="11864" y2="32746"/>
                        <a14:foregroundMark x1="37288" y1="15141" x2="37288" y2="15141"/>
                        <a14:foregroundMark x1="6780" y1="32394" x2="6780" y2="32394"/>
                        <a14:foregroundMark x1="88136" y1="30634" x2="88136" y2="30634"/>
                        <a14:foregroundMark x1="94350" y1="28521" x2="94350" y2="28521"/>
                        <a14:foregroundMark x1="94350" y1="28521" x2="94915" y2="27113"/>
                        <a14:foregroundMark x1="99435" y1="32394" x2="99435" y2="32394"/>
                        <a14:foregroundMark x1="41243" y1="12676" x2="41243" y2="12676"/>
                        <a14:foregroundMark x1="28814" y1="16549" x2="30508" y2="22887"/>
                        <a14:foregroundMark x1="50282" y1="89437" x2="50282" y2="89437"/>
                        <a14:foregroundMark x1="45763" y1="97183" x2="45763" y2="97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438" y="3961725"/>
            <a:ext cx="742153" cy="119079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3FAF169-BDF7-4C88-9B86-3BB2C72CAC18}"/>
              </a:ext>
            </a:extLst>
          </p:cNvPr>
          <p:cNvSpPr/>
          <p:nvPr/>
        </p:nvSpPr>
        <p:spPr>
          <a:xfrm>
            <a:off x="6777039" y="5818952"/>
            <a:ext cx="5210175" cy="970596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n.22,4 (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C30A1F-22A1-4D99-814A-28A81C68D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3654" l="10000" r="90000">
                        <a14:foregroundMark x1="41333" y1="69615" x2="40222" y2="79423"/>
                        <a14:foregroundMark x1="40222" y1="79423" x2="43111" y2="91154"/>
                        <a14:foregroundMark x1="43111" y1="91154" x2="48111" y2="97885"/>
                        <a14:foregroundMark x1="48111" y1="97885" x2="52318" y2="96147"/>
                        <a14:foregroundMark x1="58223" y1="87965" x2="59222" y2="70385"/>
                        <a14:foregroundMark x1="46889" y1="1154" x2="46889" y2="1154"/>
                        <a14:foregroundMark x1="46889" y1="1154" x2="46935" y2="1337"/>
                        <a14:foregroundMark x1="35556" y1="8269" x2="35556" y2="8269"/>
                        <a14:foregroundMark x1="65889" y1="10962" x2="63111" y2="18077"/>
                        <a14:foregroundMark x1="68889" y1="40962" x2="73667" y2="40769"/>
                        <a14:foregroundMark x1="27556" y1="40192" x2="27556" y2="40192"/>
                        <a14:foregroundMark x1="27556" y1="40192" x2="32111" y2="39808"/>
                        <a14:foregroundMark x1="34667" y1="67308" x2="34667" y2="67308"/>
                        <a14:foregroundMark x1="64556" y1="66923" x2="64556" y2="66923"/>
                        <a14:foregroundMark x1="50444" y1="2115" x2="50111" y2="7692"/>
                        <a14:foregroundMark x1="35111" y1="12500" x2="35111" y2="12500"/>
                        <a14:foregroundMark x1="35111" y1="12500" x2="36778" y2="17885"/>
                        <a14:foregroundMark x1="50444" y1="192" x2="50444" y2="192"/>
                        <a14:foregroundMark x1="50222" y1="1154" x2="50222" y2="1154"/>
                        <a14:foregroundMark x1="49667" y1="2308" x2="50000" y2="5577"/>
                        <a14:foregroundMark x1="49778" y1="1923" x2="49778" y2="1923"/>
                        <a14:foregroundMark x1="50667" y1="6923" x2="50333" y2="10385"/>
                        <a14:backgroundMark x1="58889" y1="88846" x2="53778" y2="98077"/>
                        <a14:backgroundMark x1="46556" y1="3269" x2="52778" y2="2692"/>
                        <a14:backgroundMark x1="48222" y1="10769" x2="48222" y2="10769"/>
                        <a14:backgroundMark x1="48222" y1="10769" x2="49126" y2="10039"/>
                        <a14:backgroundMark x1="46928" y1="1923" x2="47009" y2="3111"/>
                        <a14:backgroundMark x1="46889" y1="1346" x2="46928" y2="1923"/>
                        <a14:backgroundMark x1="53121" y1="5011" x2="54667" y2="2692"/>
                        <a14:backgroundMark x1="54667" y1="2692" x2="54667" y2="577"/>
                        <a14:backgroundMark x1="53778" y1="1538" x2="53778" y2="1538"/>
                        <a14:backgroundMark x1="53778" y1="1538" x2="53444" y2="1731"/>
                        <a14:backgroundMark x1="52825" y1="5060" x2="52667" y2="5962"/>
                        <a14:backgroundMark x1="53444" y1="1538" x2="52888" y2="4704"/>
                        <a14:backgroundMark x1="35125" y1="19291" x2="38667" y2="23077"/>
                        <a14:backgroundMark x1="31111" y1="15000" x2="33442" y2="17492"/>
                        <a14:backgroundMark x1="38667" y1="23077" x2="38667" y2="2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661" y="5419379"/>
            <a:ext cx="1679878" cy="9705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CA34AC5-6715-43A5-AA26-A487E1CB205B}"/>
              </a:ext>
            </a:extLst>
          </p:cNvPr>
          <p:cNvSpPr/>
          <p:nvPr/>
        </p:nvSpPr>
        <p:spPr>
          <a:xfrm>
            <a:off x="885825" y="5818952"/>
            <a:ext cx="5210175" cy="970596"/>
          </a:xfrm>
          <a:prstGeom prst="roundRect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Ở </a:t>
            </a:r>
            <a:r>
              <a:rPr lang="en-US" sz="2800" dirty="0" err="1">
                <a:solidFill>
                  <a:srgbClr val="00B050"/>
                </a:solidFill>
              </a:rPr>
              <a:t>đktc</a:t>
            </a:r>
            <a:r>
              <a:rPr lang="en-US" sz="2800" dirty="0">
                <a:solidFill>
                  <a:srgbClr val="00B050"/>
                </a:solidFill>
              </a:rPr>
              <a:t>, n mol </a:t>
            </a:r>
            <a:r>
              <a:rPr lang="en-US" sz="2800" dirty="0" err="1">
                <a:solidFill>
                  <a:srgbClr val="00B050"/>
                </a:solidFill>
              </a:rPr>
              <a:t>khí</a:t>
            </a:r>
            <a:r>
              <a:rPr lang="en-US" sz="2800" dirty="0">
                <a:solidFill>
                  <a:srgbClr val="00B050"/>
                </a:solidFill>
              </a:rPr>
              <a:t> O</a:t>
            </a:r>
            <a:r>
              <a:rPr lang="en-US" sz="2800" baseline="-25000" dirty="0">
                <a:solidFill>
                  <a:srgbClr val="00B050"/>
                </a:solidFill>
              </a:rPr>
              <a:t>2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có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thể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tích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là</a:t>
            </a:r>
            <a:r>
              <a:rPr lang="en-US" sz="2800" dirty="0">
                <a:solidFill>
                  <a:srgbClr val="00B050"/>
                </a:solidFill>
              </a:rPr>
              <a:t> bao </a:t>
            </a:r>
            <a:r>
              <a:rPr lang="en-US" sz="2800" dirty="0" err="1">
                <a:solidFill>
                  <a:srgbClr val="00B050"/>
                </a:solidFill>
              </a:rPr>
              <a:t>nhiêu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98445A-598A-4C84-8885-E243B4BAC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6" b="97183" l="6780" r="98870">
                        <a14:foregroundMark x1="59322" y1="11268" x2="59322" y2="11268"/>
                        <a14:foregroundMark x1="64972" y1="9859" x2="64972" y2="9859"/>
                        <a14:foregroundMark x1="51412" y1="14437" x2="51412" y2="14437"/>
                        <a14:foregroundMark x1="51412" y1="14437" x2="56497" y2="21479"/>
                        <a14:foregroundMark x1="61017" y1="5986" x2="61017" y2="5986"/>
                        <a14:foregroundMark x1="61017" y1="5986" x2="43503" y2="22535"/>
                        <a14:foregroundMark x1="12994" y1="21831" x2="11864" y2="32746"/>
                        <a14:foregroundMark x1="37288" y1="15141" x2="37288" y2="15141"/>
                        <a14:foregroundMark x1="6780" y1="32394" x2="6780" y2="32394"/>
                        <a14:foregroundMark x1="88136" y1="30634" x2="88136" y2="30634"/>
                        <a14:foregroundMark x1="94350" y1="28521" x2="94350" y2="28521"/>
                        <a14:foregroundMark x1="94350" y1="28521" x2="94915" y2="27113"/>
                        <a14:foregroundMark x1="99435" y1="32394" x2="99435" y2="32394"/>
                        <a14:foregroundMark x1="41243" y1="12676" x2="41243" y2="12676"/>
                        <a14:foregroundMark x1="28814" y1="16549" x2="30508" y2="22887"/>
                        <a14:foregroundMark x1="50282" y1="89437" x2="50282" y2="89437"/>
                        <a14:foregroundMark x1="45763" y1="97183" x2="45763" y2="971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438" y="5306845"/>
            <a:ext cx="742153" cy="11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D5E517-0969-48B0-B724-B7E70B01276A}"/>
              </a:ext>
            </a:extLst>
          </p:cNvPr>
          <p:cNvSpPr/>
          <p:nvPr/>
        </p:nvSpPr>
        <p:spPr>
          <a:xfrm>
            <a:off x="188656" y="504517"/>
            <a:ext cx="1181468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CÔNG THỨC LIÊN HỆ GIỮA LƯỢNG CHẤT VÀ THỂ TÍCH KHÍ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46F00-B60E-43E3-BCF7-4504BF0794FB}"/>
              </a:ext>
            </a:extLst>
          </p:cNvPr>
          <p:cNvSpPr txBox="1"/>
          <p:nvPr/>
        </p:nvSpPr>
        <p:spPr>
          <a:xfrm>
            <a:off x="2369881" y="3621047"/>
            <a:ext cx="8486775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/>
              <a:t>Trong</a:t>
            </a:r>
            <a:r>
              <a:rPr lang="en-US" sz="3200" b="1" i="1" dirty="0"/>
              <a:t> </a:t>
            </a:r>
            <a:r>
              <a:rPr lang="en-US" sz="3200" b="1" i="1" dirty="0" err="1"/>
              <a:t>đó</a:t>
            </a:r>
            <a:r>
              <a:rPr lang="en-US" sz="3200" b="1" i="1" dirty="0"/>
              <a:t>: </a:t>
            </a:r>
            <a:r>
              <a:rPr lang="nl-NL" sz="3200" dirty="0"/>
              <a:t>+ n: số mol của chất khí (mol)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nl-NL" sz="3200" dirty="0"/>
              <a:t>                 + V: thể tích của chất khí (lít)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F4A68-2419-4276-BFAC-4C0C3A47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81" y="2034207"/>
            <a:ext cx="895350" cy="89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A69669-15DF-4D22-A7E5-A21EA25CFC63}"/>
              </a:ext>
            </a:extLst>
          </p:cNvPr>
          <p:cNvSpPr/>
          <p:nvPr/>
        </p:nvSpPr>
        <p:spPr>
          <a:xfrm>
            <a:off x="3638551" y="2034207"/>
            <a:ext cx="2476500" cy="8953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V = n . 22,4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F1B693-46C1-4458-95E2-34E5E06C6920}"/>
                  </a:ext>
                </a:extLst>
              </p:cNvPr>
              <p:cNvSpPr/>
              <p:nvPr/>
            </p:nvSpPr>
            <p:spPr>
              <a:xfrm>
                <a:off x="7396161" y="2034207"/>
                <a:ext cx="2390775" cy="8953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F1B693-46C1-4458-95E2-34E5E06C6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161" y="2034207"/>
                <a:ext cx="2390775" cy="895350"/>
              </a:xfrm>
              <a:prstGeom prst="rect">
                <a:avLst/>
              </a:prstGeom>
              <a:blipFill>
                <a:blip r:embed="rId3"/>
                <a:stretch>
                  <a:fillRect b="-40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36CDDFBA-B3A2-4E56-913B-B6095C9E0A30}"/>
              </a:ext>
            </a:extLst>
          </p:cNvPr>
          <p:cNvSpPr/>
          <p:nvPr/>
        </p:nvSpPr>
        <p:spPr>
          <a:xfrm>
            <a:off x="6624637" y="2381250"/>
            <a:ext cx="3429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1020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LUYỆN TẬP – CỦNG CỐ</vt:lpstr>
      <vt:lpstr>LUYỆN TẬP – CỦNG CỐ</vt:lpstr>
      <vt:lpstr>LUYỆN TẬP – CỦNG CỐ</vt:lpstr>
      <vt:lpstr>HƯỚNG DẪN VỀ NHÀ</vt:lpstr>
      <vt:lpstr>PowerPoint Presentation</vt:lpstr>
      <vt:lpstr>PowerPoint Presentation</vt:lpstr>
      <vt:lpstr>LUYỆN TẬP – CỦNG CỐ</vt:lpstr>
      <vt:lpstr>LUYỆN TẬP – CỦNG CỐ</vt:lpstr>
      <vt:lpstr>LUYỆN TẬP – CỦNG CỐ</vt:lpstr>
      <vt:lpstr>LUYỆN TẬP – CỦNG CỐ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hoang</dc:creator>
  <cp:lastModifiedBy>hong hoang</cp:lastModifiedBy>
  <cp:revision>11</cp:revision>
  <dcterms:created xsi:type="dcterms:W3CDTF">2021-11-19T09:54:54Z</dcterms:created>
  <dcterms:modified xsi:type="dcterms:W3CDTF">2021-11-30T02:08:18Z</dcterms:modified>
</cp:coreProperties>
</file>